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6" r:id="rId3"/>
    <p:sldId id="257" r:id="rId4"/>
    <p:sldId id="258" r:id="rId5"/>
    <p:sldId id="260" r:id="rId6"/>
    <p:sldId id="262" r:id="rId7"/>
    <p:sldId id="261" r:id="rId8"/>
    <p:sldId id="265" r:id="rId9"/>
    <p:sldId id="263" r:id="rId10"/>
    <p:sldId id="266" r:id="rId11"/>
    <p:sldId id="264" r:id="rId12"/>
    <p:sldId id="267" r:id="rId13"/>
    <p:sldId id="268" r:id="rId14"/>
    <p:sldId id="270" r:id="rId15"/>
    <p:sldId id="269" r:id="rId16"/>
    <p:sldId id="279" r:id="rId17"/>
    <p:sldId id="271" r:id="rId18"/>
    <p:sldId id="277" r:id="rId19"/>
    <p:sldId id="272" r:id="rId20"/>
    <p:sldId id="278" r:id="rId21"/>
    <p:sldId id="273"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7020A5-74D9-4D98-9E81-FFBB798DFD56}" type="datetimeFigureOut">
              <a:rPr lang="en-GB" smtClean="0"/>
              <a:t>16/01/2018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C2974F-E769-483D-A94E-B0C076C5B6EC}" type="slidenum">
              <a:rPr lang="en-GB" smtClean="0"/>
              <a:t>‹#›</a:t>
            </a:fld>
            <a:endParaRPr lang="en-GB"/>
          </a:p>
        </p:txBody>
      </p:sp>
    </p:spTree>
    <p:extLst>
      <p:ext uri="{BB962C8B-B14F-4D97-AF65-F5344CB8AC3E}">
        <p14:creationId xmlns:p14="http://schemas.microsoft.com/office/powerpoint/2010/main" val="3510239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This lesson should take  about 2.5 - 3 hours.</a:t>
            </a:r>
          </a:p>
        </p:txBody>
      </p:sp>
      <p:sp>
        <p:nvSpPr>
          <p:cNvPr id="4" name="Slide Number Placeholder 3"/>
          <p:cNvSpPr>
            <a:spLocks noGrp="1"/>
          </p:cNvSpPr>
          <p:nvPr>
            <p:ph type="sldNum" sz="quarter" idx="10"/>
          </p:nvPr>
        </p:nvSpPr>
        <p:spPr/>
        <p:txBody>
          <a:bodyPr/>
          <a:lstStyle/>
          <a:p>
            <a:fld id="{93F6EEE3-AD53-41D3-B2BB-47C489C7D13C}" type="slidenum">
              <a:rPr lang="en-GB" smtClean="0"/>
              <a:t>1</a:t>
            </a:fld>
            <a:endParaRPr lang="en-GB"/>
          </a:p>
        </p:txBody>
      </p:sp>
    </p:spTree>
    <p:extLst>
      <p:ext uri="{BB962C8B-B14F-4D97-AF65-F5344CB8AC3E}">
        <p14:creationId xmlns:p14="http://schemas.microsoft.com/office/powerpoint/2010/main" val="1813182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d, c, b, a</a:t>
            </a:r>
          </a:p>
        </p:txBody>
      </p:sp>
      <p:sp>
        <p:nvSpPr>
          <p:cNvPr id="4" name="Slide Number Placeholder 3"/>
          <p:cNvSpPr>
            <a:spLocks noGrp="1"/>
          </p:cNvSpPr>
          <p:nvPr>
            <p:ph type="sldNum" sz="quarter" idx="10"/>
          </p:nvPr>
        </p:nvSpPr>
        <p:spPr/>
        <p:txBody>
          <a:bodyPr/>
          <a:lstStyle/>
          <a:p>
            <a:fld id="{72C2974F-E769-483D-A94E-B0C076C5B6EC}" type="slidenum">
              <a:rPr lang="en-GB" smtClean="0"/>
              <a:t>12</a:t>
            </a:fld>
            <a:endParaRPr lang="en-GB"/>
          </a:p>
        </p:txBody>
      </p:sp>
    </p:spTree>
    <p:extLst>
      <p:ext uri="{BB962C8B-B14F-4D97-AF65-F5344CB8AC3E}">
        <p14:creationId xmlns:p14="http://schemas.microsoft.com/office/powerpoint/2010/main" val="2281228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largest  2) at risk  3) terrorism  4) speak freely  5) protest</a:t>
            </a:r>
          </a:p>
        </p:txBody>
      </p:sp>
      <p:sp>
        <p:nvSpPr>
          <p:cNvPr id="4" name="Slide Number Placeholder 3"/>
          <p:cNvSpPr>
            <a:spLocks noGrp="1"/>
          </p:cNvSpPr>
          <p:nvPr>
            <p:ph type="sldNum" sz="quarter" idx="10"/>
          </p:nvPr>
        </p:nvSpPr>
        <p:spPr/>
        <p:txBody>
          <a:bodyPr/>
          <a:lstStyle/>
          <a:p>
            <a:fld id="{72C2974F-E769-483D-A94E-B0C076C5B6EC}" type="slidenum">
              <a:rPr lang="en-GB" smtClean="0"/>
              <a:t>13</a:t>
            </a:fld>
            <a:endParaRPr lang="en-GB"/>
          </a:p>
        </p:txBody>
      </p:sp>
    </p:spTree>
    <p:extLst>
      <p:ext uri="{BB962C8B-B14F-4D97-AF65-F5344CB8AC3E}">
        <p14:creationId xmlns:p14="http://schemas.microsoft.com/office/powerpoint/2010/main" val="3569537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true 2} true  3) true  4) true  5) false</a:t>
            </a:r>
          </a:p>
        </p:txBody>
      </p:sp>
      <p:sp>
        <p:nvSpPr>
          <p:cNvPr id="4" name="Slide Number Placeholder 3"/>
          <p:cNvSpPr>
            <a:spLocks noGrp="1"/>
          </p:cNvSpPr>
          <p:nvPr>
            <p:ph type="sldNum" sz="quarter" idx="10"/>
          </p:nvPr>
        </p:nvSpPr>
        <p:spPr/>
        <p:txBody>
          <a:bodyPr/>
          <a:lstStyle/>
          <a:p>
            <a:fld id="{72C2974F-E769-483D-A94E-B0C076C5B6EC}" type="slidenum">
              <a:rPr lang="en-GB" smtClean="0"/>
              <a:t>14</a:t>
            </a:fld>
            <a:endParaRPr lang="en-GB"/>
          </a:p>
        </p:txBody>
      </p:sp>
    </p:spTree>
    <p:extLst>
      <p:ext uri="{BB962C8B-B14F-4D97-AF65-F5344CB8AC3E}">
        <p14:creationId xmlns:p14="http://schemas.microsoft.com/office/powerpoint/2010/main" val="90416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t>
            </a:r>
            <a:r>
              <a:rPr lang="en-GB" sz="1200" b="0" i="0" u="none" strike="noStrike" kern="1200" dirty="0">
                <a:solidFill>
                  <a:schemeClr val="tx1"/>
                </a:solidFill>
                <a:effectLst/>
                <a:latin typeface="+mn-lt"/>
                <a:ea typeface="+mn-ea"/>
                <a:cs typeface="+mn-cs"/>
              </a:rPr>
              <a:t>We need to move to participation by people and away from representation by a few rich and powerful leaders</a:t>
            </a:r>
            <a:endParaRPr lang="en-GB" dirty="0"/>
          </a:p>
        </p:txBody>
      </p:sp>
      <p:sp>
        <p:nvSpPr>
          <p:cNvPr id="4" name="Slide Number Placeholder 3"/>
          <p:cNvSpPr>
            <a:spLocks noGrp="1"/>
          </p:cNvSpPr>
          <p:nvPr>
            <p:ph type="sldNum" sz="quarter" idx="10"/>
          </p:nvPr>
        </p:nvSpPr>
        <p:spPr/>
        <p:txBody>
          <a:bodyPr/>
          <a:lstStyle/>
          <a:p>
            <a:fld id="{72C2974F-E769-483D-A94E-B0C076C5B6EC}" type="slidenum">
              <a:rPr lang="en-GB" smtClean="0"/>
              <a:t>16</a:t>
            </a:fld>
            <a:endParaRPr lang="en-GB"/>
          </a:p>
        </p:txBody>
      </p:sp>
    </p:spTree>
    <p:extLst>
      <p:ext uri="{BB962C8B-B14F-4D97-AF65-F5344CB8AC3E}">
        <p14:creationId xmlns:p14="http://schemas.microsoft.com/office/powerpoint/2010/main" val="3328330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main  stresses on:  </a:t>
            </a:r>
            <a:r>
              <a:rPr lang="en-GB" i="1" dirty="0"/>
              <a:t>whose   &amp;    our   </a:t>
            </a:r>
            <a:r>
              <a:rPr lang="en-GB" i="0" dirty="0"/>
              <a:t>The intonation goes down in each sentence</a:t>
            </a:r>
            <a:endParaRPr lang="en-GB" i="1" dirty="0"/>
          </a:p>
        </p:txBody>
      </p:sp>
      <p:sp>
        <p:nvSpPr>
          <p:cNvPr id="4" name="Slide Number Placeholder 3"/>
          <p:cNvSpPr>
            <a:spLocks noGrp="1"/>
          </p:cNvSpPr>
          <p:nvPr>
            <p:ph type="sldNum" sz="quarter" idx="10"/>
          </p:nvPr>
        </p:nvSpPr>
        <p:spPr/>
        <p:txBody>
          <a:bodyPr/>
          <a:lstStyle/>
          <a:p>
            <a:fld id="{72C2974F-E769-483D-A94E-B0C076C5B6EC}" type="slidenum">
              <a:rPr lang="en-GB" smtClean="0"/>
              <a:t>17</a:t>
            </a:fld>
            <a:endParaRPr lang="en-GB"/>
          </a:p>
        </p:txBody>
      </p:sp>
    </p:spTree>
    <p:extLst>
      <p:ext uri="{BB962C8B-B14F-4D97-AF65-F5344CB8AC3E}">
        <p14:creationId xmlns:p14="http://schemas.microsoft.com/office/powerpoint/2010/main" val="2664989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Main stresses on:  </a:t>
            </a:r>
            <a:r>
              <a:rPr lang="en-GB" i="1" dirty="0"/>
              <a:t>peace  &amp; chance                      power &amp; people                      wages  &amp;   work       </a:t>
            </a:r>
            <a:r>
              <a:rPr lang="en-GB" i="0" dirty="0"/>
              <a:t>Falling intonation on each</a:t>
            </a:r>
            <a:endParaRPr lang="en-GB" dirty="0"/>
          </a:p>
        </p:txBody>
      </p:sp>
      <p:sp>
        <p:nvSpPr>
          <p:cNvPr id="4" name="Slide Number Placeholder 3"/>
          <p:cNvSpPr>
            <a:spLocks noGrp="1"/>
          </p:cNvSpPr>
          <p:nvPr>
            <p:ph type="sldNum" sz="quarter" idx="10"/>
          </p:nvPr>
        </p:nvSpPr>
        <p:spPr/>
        <p:txBody>
          <a:bodyPr/>
          <a:lstStyle/>
          <a:p>
            <a:fld id="{72C2974F-E769-483D-A94E-B0C076C5B6EC}" type="slidenum">
              <a:rPr lang="en-GB" smtClean="0"/>
              <a:t>19</a:t>
            </a:fld>
            <a:endParaRPr lang="en-GB"/>
          </a:p>
        </p:txBody>
      </p:sp>
    </p:spTree>
    <p:extLst>
      <p:ext uri="{BB962C8B-B14F-4D97-AF65-F5344CB8AC3E}">
        <p14:creationId xmlns:p14="http://schemas.microsoft.com/office/powerpoint/2010/main" val="2120111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a:t>
            </a:r>
            <a:r>
              <a:rPr lang="en-GB" dirty="0" err="1"/>
              <a:t>ss</a:t>
            </a:r>
            <a:r>
              <a:rPr lang="en-GB" dirty="0"/>
              <a:t> practise individually and then in pairs and finally a whole class chant.</a:t>
            </a:r>
          </a:p>
        </p:txBody>
      </p:sp>
      <p:sp>
        <p:nvSpPr>
          <p:cNvPr id="4" name="Slide Number Placeholder 3"/>
          <p:cNvSpPr>
            <a:spLocks noGrp="1"/>
          </p:cNvSpPr>
          <p:nvPr>
            <p:ph type="sldNum" sz="quarter" idx="10"/>
          </p:nvPr>
        </p:nvSpPr>
        <p:spPr/>
        <p:txBody>
          <a:bodyPr/>
          <a:lstStyle/>
          <a:p>
            <a:fld id="{72C2974F-E769-483D-A94E-B0C076C5B6EC}" type="slidenum">
              <a:rPr lang="en-GB" smtClean="0"/>
              <a:t>20</a:t>
            </a:fld>
            <a:endParaRPr lang="en-GB"/>
          </a:p>
        </p:txBody>
      </p:sp>
    </p:spTree>
    <p:extLst>
      <p:ext uri="{BB962C8B-B14F-4D97-AF65-F5344CB8AC3E}">
        <p14:creationId xmlns:p14="http://schemas.microsoft.com/office/powerpoint/2010/main" val="3898792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can make banners and march around the classroom chanting!</a:t>
            </a:r>
          </a:p>
        </p:txBody>
      </p:sp>
      <p:sp>
        <p:nvSpPr>
          <p:cNvPr id="4" name="Slide Number Placeholder 3"/>
          <p:cNvSpPr>
            <a:spLocks noGrp="1"/>
          </p:cNvSpPr>
          <p:nvPr>
            <p:ph type="sldNum" sz="quarter" idx="10"/>
          </p:nvPr>
        </p:nvSpPr>
        <p:spPr/>
        <p:txBody>
          <a:bodyPr/>
          <a:lstStyle/>
          <a:p>
            <a:fld id="{72C2974F-E769-483D-A94E-B0C076C5B6EC}" type="slidenum">
              <a:rPr lang="en-GB" smtClean="0"/>
              <a:t>21</a:t>
            </a:fld>
            <a:endParaRPr lang="en-GB"/>
          </a:p>
        </p:txBody>
      </p:sp>
    </p:spTree>
    <p:extLst>
      <p:ext uri="{BB962C8B-B14F-4D97-AF65-F5344CB8AC3E}">
        <p14:creationId xmlns:p14="http://schemas.microsoft.com/office/powerpoint/2010/main" val="1099321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the activities for the lesson. Key:  speaking, vocabulary, reading, &amp; </a:t>
            </a:r>
            <a:r>
              <a:rPr lang="en-GB" dirty="0" err="1"/>
              <a:t>pronuciation</a:t>
            </a:r>
            <a:endParaRPr lang="en-GB" dirty="0"/>
          </a:p>
        </p:txBody>
      </p:sp>
      <p:sp>
        <p:nvSpPr>
          <p:cNvPr id="4" name="Slide Number Placeholder 3"/>
          <p:cNvSpPr>
            <a:spLocks noGrp="1"/>
          </p:cNvSpPr>
          <p:nvPr>
            <p:ph type="sldNum" sz="quarter" idx="10"/>
          </p:nvPr>
        </p:nvSpPr>
        <p:spPr/>
        <p:txBody>
          <a:bodyPr/>
          <a:lstStyle/>
          <a:p>
            <a:fld id="{93F6EEE3-AD53-41D3-B2BB-47C489C7D13C}" type="slidenum">
              <a:rPr lang="en-GB" smtClean="0"/>
              <a:t>2</a:t>
            </a:fld>
            <a:endParaRPr lang="en-GB"/>
          </a:p>
        </p:txBody>
      </p:sp>
    </p:spTree>
    <p:extLst>
      <p:ext uri="{BB962C8B-B14F-4D97-AF65-F5344CB8AC3E}">
        <p14:creationId xmlns:p14="http://schemas.microsoft.com/office/powerpoint/2010/main" val="1839269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democracy – quote from the Gettysburg address by Abraham Lincoln</a:t>
            </a:r>
          </a:p>
        </p:txBody>
      </p:sp>
      <p:sp>
        <p:nvSpPr>
          <p:cNvPr id="4" name="Slide Number Placeholder 3"/>
          <p:cNvSpPr>
            <a:spLocks noGrp="1"/>
          </p:cNvSpPr>
          <p:nvPr>
            <p:ph type="sldNum" sz="quarter" idx="10"/>
          </p:nvPr>
        </p:nvSpPr>
        <p:spPr/>
        <p:txBody>
          <a:bodyPr/>
          <a:lstStyle/>
          <a:p>
            <a:fld id="{72C2974F-E769-483D-A94E-B0C076C5B6EC}" type="slidenum">
              <a:rPr lang="en-GB" smtClean="0"/>
              <a:t>3</a:t>
            </a:fld>
            <a:endParaRPr lang="en-GB"/>
          </a:p>
        </p:txBody>
      </p:sp>
    </p:spTree>
    <p:extLst>
      <p:ext uri="{BB962C8B-B14F-4D97-AF65-F5344CB8AC3E}">
        <p14:creationId xmlns:p14="http://schemas.microsoft.com/office/powerpoint/2010/main" val="4261009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discuss each point and suggest improvements if needed to provide a democratic set up</a:t>
            </a:r>
          </a:p>
        </p:txBody>
      </p:sp>
      <p:sp>
        <p:nvSpPr>
          <p:cNvPr id="4" name="Slide Number Placeholder 3"/>
          <p:cNvSpPr>
            <a:spLocks noGrp="1"/>
          </p:cNvSpPr>
          <p:nvPr>
            <p:ph type="sldNum" sz="quarter" idx="10"/>
          </p:nvPr>
        </p:nvSpPr>
        <p:spPr/>
        <p:txBody>
          <a:bodyPr/>
          <a:lstStyle/>
          <a:p>
            <a:fld id="{72C2974F-E769-483D-A94E-B0C076C5B6EC}" type="slidenum">
              <a:rPr lang="en-GB" smtClean="0"/>
              <a:t>4</a:t>
            </a:fld>
            <a:endParaRPr lang="en-GB"/>
          </a:p>
        </p:txBody>
      </p:sp>
    </p:spTree>
    <p:extLst>
      <p:ext uri="{BB962C8B-B14F-4D97-AF65-F5344CB8AC3E}">
        <p14:creationId xmlns:p14="http://schemas.microsoft.com/office/powerpoint/2010/main" val="211641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Ss</a:t>
            </a:r>
            <a:r>
              <a:rPr lang="en-GB" dirty="0"/>
              <a:t> complete the matching task – the words can be cut up and matched to the definitions. KEY: a) 2    b) 6  c) 7   d) 1  e) 8   f) s   g) 5  h) 4</a:t>
            </a:r>
          </a:p>
          <a:p>
            <a:r>
              <a:rPr lang="en-GB" dirty="0"/>
              <a:t>l) 7  m) 3</a:t>
            </a:r>
          </a:p>
        </p:txBody>
      </p:sp>
      <p:sp>
        <p:nvSpPr>
          <p:cNvPr id="4" name="Slide Number Placeholder 3"/>
          <p:cNvSpPr>
            <a:spLocks noGrp="1"/>
          </p:cNvSpPr>
          <p:nvPr>
            <p:ph type="sldNum" sz="quarter" idx="10"/>
          </p:nvPr>
        </p:nvSpPr>
        <p:spPr/>
        <p:txBody>
          <a:bodyPr/>
          <a:lstStyle/>
          <a:p>
            <a:fld id="{93F6EEE3-AD53-41D3-B2BB-47C489C7D13C}" type="slidenum">
              <a:rPr lang="en-GB" smtClean="0"/>
              <a:t>5</a:t>
            </a:fld>
            <a:endParaRPr lang="en-GB"/>
          </a:p>
        </p:txBody>
      </p:sp>
    </p:spTree>
    <p:extLst>
      <p:ext uri="{BB962C8B-B14F-4D97-AF65-F5344CB8AC3E}">
        <p14:creationId xmlns:p14="http://schemas.microsoft.com/office/powerpoint/2010/main" val="3686163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Pairs decide on a narrative using past tenses. Have </a:t>
            </a:r>
            <a:r>
              <a:rPr lang="en-GB" dirty="0" err="1"/>
              <a:t>ss</a:t>
            </a:r>
            <a:r>
              <a:rPr lang="en-GB" dirty="0"/>
              <a:t> tell the story around the class.</a:t>
            </a:r>
          </a:p>
        </p:txBody>
      </p:sp>
      <p:sp>
        <p:nvSpPr>
          <p:cNvPr id="4" name="Slide Number Placeholder 3"/>
          <p:cNvSpPr>
            <a:spLocks noGrp="1"/>
          </p:cNvSpPr>
          <p:nvPr>
            <p:ph type="sldNum" sz="quarter" idx="10"/>
          </p:nvPr>
        </p:nvSpPr>
        <p:spPr/>
        <p:txBody>
          <a:bodyPr/>
          <a:lstStyle/>
          <a:p>
            <a:fld id="{72C2974F-E769-483D-A94E-B0C076C5B6EC}" type="slidenum">
              <a:rPr lang="en-GB" smtClean="0"/>
              <a:t>6</a:t>
            </a:fld>
            <a:endParaRPr lang="en-GB"/>
          </a:p>
        </p:txBody>
      </p:sp>
    </p:spTree>
    <p:extLst>
      <p:ext uri="{BB962C8B-B14F-4D97-AF65-F5344CB8AC3E}">
        <p14:creationId xmlns:p14="http://schemas.microsoft.com/office/powerpoint/2010/main" val="4273969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surprising element is probably the police chanting and not the protesters</a:t>
            </a:r>
          </a:p>
        </p:txBody>
      </p:sp>
      <p:sp>
        <p:nvSpPr>
          <p:cNvPr id="4" name="Slide Number Placeholder 3"/>
          <p:cNvSpPr>
            <a:spLocks noGrp="1"/>
          </p:cNvSpPr>
          <p:nvPr>
            <p:ph type="sldNum" sz="quarter" idx="10"/>
          </p:nvPr>
        </p:nvSpPr>
        <p:spPr/>
        <p:txBody>
          <a:bodyPr/>
          <a:lstStyle/>
          <a:p>
            <a:fld id="{72C2974F-E769-483D-A94E-B0C076C5B6EC}" type="slidenum">
              <a:rPr lang="en-GB" smtClean="0"/>
              <a:t>7</a:t>
            </a:fld>
            <a:endParaRPr lang="en-GB"/>
          </a:p>
        </p:txBody>
      </p:sp>
    </p:spTree>
    <p:extLst>
      <p:ext uri="{BB962C8B-B14F-4D97-AF65-F5344CB8AC3E}">
        <p14:creationId xmlns:p14="http://schemas.microsoft.com/office/powerpoint/2010/main" val="2555641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false 2) true 3} false 4) true</a:t>
            </a:r>
          </a:p>
        </p:txBody>
      </p:sp>
      <p:sp>
        <p:nvSpPr>
          <p:cNvPr id="4" name="Slide Number Placeholder 3"/>
          <p:cNvSpPr>
            <a:spLocks noGrp="1"/>
          </p:cNvSpPr>
          <p:nvPr>
            <p:ph type="sldNum" sz="quarter" idx="10"/>
          </p:nvPr>
        </p:nvSpPr>
        <p:spPr/>
        <p:txBody>
          <a:bodyPr/>
          <a:lstStyle/>
          <a:p>
            <a:fld id="{72C2974F-E769-483D-A94E-B0C076C5B6EC}" type="slidenum">
              <a:rPr lang="en-GB" smtClean="0"/>
              <a:t>8</a:t>
            </a:fld>
            <a:endParaRPr lang="en-GB"/>
          </a:p>
        </p:txBody>
      </p:sp>
    </p:spTree>
    <p:extLst>
      <p:ext uri="{BB962C8B-B14F-4D97-AF65-F5344CB8AC3E}">
        <p14:creationId xmlns:p14="http://schemas.microsoft.com/office/powerpoint/2010/main" val="2639233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a:t>
            </a:r>
            <a:r>
              <a:rPr lang="en-GB" sz="1200" b="1" dirty="0"/>
              <a:t>streets, squares, parks, and even Barcelona’s polling stations 2) for example, Tahrir Square in Cairo and Gezi Park in Istanbul 3) 2%</a:t>
            </a:r>
            <a:endParaRPr lang="en-GB" dirty="0"/>
          </a:p>
        </p:txBody>
      </p:sp>
      <p:sp>
        <p:nvSpPr>
          <p:cNvPr id="4" name="Slide Number Placeholder 3"/>
          <p:cNvSpPr>
            <a:spLocks noGrp="1"/>
          </p:cNvSpPr>
          <p:nvPr>
            <p:ph type="sldNum" sz="quarter" idx="10"/>
          </p:nvPr>
        </p:nvSpPr>
        <p:spPr/>
        <p:txBody>
          <a:bodyPr/>
          <a:lstStyle/>
          <a:p>
            <a:fld id="{72C2974F-E769-483D-A94E-B0C076C5B6EC}" type="slidenum">
              <a:rPr lang="en-GB" smtClean="0"/>
              <a:t>10</a:t>
            </a:fld>
            <a:endParaRPr lang="en-GB"/>
          </a:p>
        </p:txBody>
      </p:sp>
    </p:spTree>
    <p:extLst>
      <p:ext uri="{BB962C8B-B14F-4D97-AF65-F5344CB8AC3E}">
        <p14:creationId xmlns:p14="http://schemas.microsoft.com/office/powerpoint/2010/main" val="182132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4C174-01F6-44D0-907E-0B0D712512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6691AEB-850E-4EEA-96C0-AAE0D2ECF3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9A32DA-371A-4146-8401-6FFE7D2CB3C2}"/>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97B17480-E058-434F-9C91-693ED26807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65DBC2-A6BC-4AF9-B619-F5CA8DFA6756}"/>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1619363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5A1DF-E670-4117-8816-EFA04B53882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3DD89B-CF2F-4C8C-80C0-88003C678FC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BE35A1-055A-4D5C-8E47-3E3F7B4AD880}"/>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795F3059-D04B-4180-9133-C773A92BE0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6ED710-3B48-45C7-82E2-6DF291F05489}"/>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7612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A95FE1-3899-4B49-84BA-F94B78C854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713823-92BA-40E7-8554-D790D079964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EB2EB0-FCFB-4F98-9070-FD38E8DA39B1}"/>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65534FF1-9D0A-4AA0-A073-02DC88AE1D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D4FE6C-A62E-417F-8ADE-D5F8B42F2EED}"/>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3470053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705E6-3852-40A9-B146-0BA4A84A8CC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F7E50E4-7CD5-4D6B-9CBF-CA4409238FB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4C3C19-43C7-44C0-83FA-63E3952CA291}"/>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10D087A7-34C8-4403-AE53-15DD8F274C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A5266D-192C-476A-BD81-A8FBC405E5B3}"/>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4135403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C050C-94B6-4B9F-9978-5116B55DB7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4061928-E184-48B9-971E-DC016BD4A6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E5B0A19-3CA2-4271-868C-681812656836}"/>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AB9E3782-2A10-488F-90EB-60482D4BF5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93DBF3-A6E9-426F-B309-0CA815BB2ED9}"/>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14659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B6189-DC54-4B73-85F2-7CA80C2FCEB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E68986E-D78D-4EB7-AB5B-31B92553BC4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6FB3C5-677A-4361-97E1-D06299B1F29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89574E3-AC74-45B8-9367-A9F15D154FFD}"/>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6" name="Footer Placeholder 5">
            <a:extLst>
              <a:ext uri="{FF2B5EF4-FFF2-40B4-BE49-F238E27FC236}">
                <a16:creationId xmlns:a16="http://schemas.microsoft.com/office/drawing/2014/main" id="{3D610E26-C5B1-47E3-998F-C4E50937DA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F9A299-1E76-4A59-A27C-F71CBA937BD4}"/>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125914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E4F39-529A-4539-B10D-C84D93FB964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4E7A79-889B-4C8F-8528-B16A33A88A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F1B3C15-F3B6-4745-84B0-9999122FB81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1301C5-D541-434C-9127-884D35965B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21F2BAC-3CB7-4946-B52C-0E777D7B56F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B70737D-D9CC-487C-A2D2-69C92E0B726B}"/>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8" name="Footer Placeholder 7">
            <a:extLst>
              <a:ext uri="{FF2B5EF4-FFF2-40B4-BE49-F238E27FC236}">
                <a16:creationId xmlns:a16="http://schemas.microsoft.com/office/drawing/2014/main" id="{EE757714-A4B8-43DF-9D85-5555A7E5ACD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BDDB51-F656-411A-9E94-16E78CCE51E3}"/>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3289653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1009F-BF5F-4E0D-BF64-B543E0704EC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1D31D05-53AC-4426-920D-96AC5C9960FF}"/>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4" name="Footer Placeholder 3">
            <a:extLst>
              <a:ext uri="{FF2B5EF4-FFF2-40B4-BE49-F238E27FC236}">
                <a16:creationId xmlns:a16="http://schemas.microsoft.com/office/drawing/2014/main" id="{C7AF2F08-6DE6-4280-82E0-2B848D48FC2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696901-18B9-44C9-B0E0-27A77D6D73EF}"/>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2605915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198261-BF03-48C1-9500-C33C582E14F2}"/>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3" name="Footer Placeholder 2">
            <a:extLst>
              <a:ext uri="{FF2B5EF4-FFF2-40B4-BE49-F238E27FC236}">
                <a16:creationId xmlns:a16="http://schemas.microsoft.com/office/drawing/2014/main" id="{C40CCADE-2EF3-4954-A0CA-0BA997B503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4335C5-34CE-4514-ADCB-79D5A2CD6ADB}"/>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4121065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B77B6-72BD-41F5-9D39-68F266EAA0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5B6483-DB4A-4DBC-BBB1-9726CC73D6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5B27B38-266B-4467-865B-B55D4BEEDE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BF7AEC8-626A-409F-95FE-6E93BF1E9E50}"/>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6" name="Footer Placeholder 5">
            <a:extLst>
              <a:ext uri="{FF2B5EF4-FFF2-40B4-BE49-F238E27FC236}">
                <a16:creationId xmlns:a16="http://schemas.microsoft.com/office/drawing/2014/main" id="{65518826-0DAE-4BDB-AB2E-E98252D8D1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E274B8-0479-4D0E-AA68-F47B9AF2A09D}"/>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234248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1ADEF-FD25-4295-BFEA-1B5EA1DED3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AACEE9D-35F4-4263-9A25-6D26B43261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178296F-FE66-426B-9415-7B9646CEE2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2CDE969-DD08-4356-93C5-36D787D0412D}"/>
              </a:ext>
            </a:extLst>
          </p:cNvPr>
          <p:cNvSpPr>
            <a:spLocks noGrp="1"/>
          </p:cNvSpPr>
          <p:nvPr>
            <p:ph type="dt" sz="half" idx="10"/>
          </p:nvPr>
        </p:nvSpPr>
        <p:spPr/>
        <p:txBody>
          <a:bodyPr/>
          <a:lstStyle/>
          <a:p>
            <a:fld id="{3F9BD77C-2021-4BED-9018-63501C12DAD1}" type="datetimeFigureOut">
              <a:rPr lang="en-GB" smtClean="0"/>
              <a:t>16/01/2018</a:t>
            </a:fld>
            <a:endParaRPr lang="en-GB"/>
          </a:p>
        </p:txBody>
      </p:sp>
      <p:sp>
        <p:nvSpPr>
          <p:cNvPr id="6" name="Footer Placeholder 5">
            <a:extLst>
              <a:ext uri="{FF2B5EF4-FFF2-40B4-BE49-F238E27FC236}">
                <a16:creationId xmlns:a16="http://schemas.microsoft.com/office/drawing/2014/main" id="{6CB1A0F1-4A86-45FF-B1A5-FF3691310C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2E8CFE-62F9-4FA6-8CFE-242CFCD57CA0}"/>
              </a:ext>
            </a:extLst>
          </p:cNvPr>
          <p:cNvSpPr>
            <a:spLocks noGrp="1"/>
          </p:cNvSpPr>
          <p:nvPr>
            <p:ph type="sldNum" sz="quarter" idx="12"/>
          </p:nvPr>
        </p:nvSpPr>
        <p:spPr/>
        <p:txBody>
          <a:bodyPr/>
          <a:lstStyle/>
          <a:p>
            <a:fld id="{3789BD8A-C003-4BBA-857A-C866A906D9B9}" type="slidenum">
              <a:rPr lang="en-GB" smtClean="0"/>
              <a:t>‹#›</a:t>
            </a:fld>
            <a:endParaRPr lang="en-GB"/>
          </a:p>
        </p:txBody>
      </p:sp>
    </p:spTree>
    <p:extLst>
      <p:ext uri="{BB962C8B-B14F-4D97-AF65-F5344CB8AC3E}">
        <p14:creationId xmlns:p14="http://schemas.microsoft.com/office/powerpoint/2010/main" val="3958974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1B3CB4-ADEB-4B91-99A4-A41030D6AF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244F94-B8EC-4102-985D-9B24060669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12B728-61FA-4D95-9C0F-2F8AA4F9BF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9BD77C-2021-4BED-9018-63501C12DAD1}" type="datetimeFigureOut">
              <a:rPr lang="en-GB" smtClean="0"/>
              <a:t>16/01/2018</a:t>
            </a:fld>
            <a:endParaRPr lang="en-GB"/>
          </a:p>
        </p:txBody>
      </p:sp>
      <p:sp>
        <p:nvSpPr>
          <p:cNvPr id="5" name="Footer Placeholder 4">
            <a:extLst>
              <a:ext uri="{FF2B5EF4-FFF2-40B4-BE49-F238E27FC236}">
                <a16:creationId xmlns:a16="http://schemas.microsoft.com/office/drawing/2014/main" id="{971E1926-E37A-4C60-B194-A4F74A796B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EDD7A65-7DA1-40DD-8F27-9F76579138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9BD8A-C003-4BBA-857A-C866A906D9B9}" type="slidenum">
              <a:rPr lang="en-GB" smtClean="0"/>
              <a:t>‹#›</a:t>
            </a:fld>
            <a:endParaRPr lang="en-GB"/>
          </a:p>
        </p:txBody>
      </p:sp>
    </p:spTree>
    <p:extLst>
      <p:ext uri="{BB962C8B-B14F-4D97-AF65-F5344CB8AC3E}">
        <p14:creationId xmlns:p14="http://schemas.microsoft.com/office/powerpoint/2010/main" val="3628670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newint.org/features/2017/12/01/shrinking-political-spa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7791" y="3081617"/>
            <a:ext cx="10930597" cy="2190852"/>
          </a:xfrm>
        </p:spPr>
        <p:txBody>
          <a:bodyPr>
            <a:normAutofit fontScale="90000"/>
          </a:bodyPr>
          <a:lstStyle/>
          <a:p>
            <a:br>
              <a:rPr lang="en-GB" sz="12000" b="1" dirty="0">
                <a:solidFill>
                  <a:srgbClr val="7030A0"/>
                </a:solidFill>
              </a:rPr>
            </a:br>
            <a:br>
              <a:rPr lang="en-GB" sz="12000" b="1" dirty="0">
                <a:solidFill>
                  <a:srgbClr val="7030A0"/>
                </a:solidFill>
              </a:rPr>
            </a:br>
            <a:br>
              <a:rPr lang="en-GB" sz="12000" b="1" dirty="0">
                <a:solidFill>
                  <a:srgbClr val="7030A0"/>
                </a:solidFill>
              </a:rPr>
            </a:br>
            <a:r>
              <a:rPr lang="en-GB" sz="12000" b="1" dirty="0">
                <a:solidFill>
                  <a:srgbClr val="7030A0"/>
                </a:solidFill>
              </a:rPr>
              <a:t>Whose streets are they?</a:t>
            </a:r>
          </a:p>
        </p:txBody>
      </p:sp>
      <p:sp>
        <p:nvSpPr>
          <p:cNvPr id="3" name="Subtitle 2"/>
          <p:cNvSpPr>
            <a:spLocks noGrp="1"/>
          </p:cNvSpPr>
          <p:nvPr>
            <p:ph type="subTitle" idx="1"/>
          </p:nvPr>
        </p:nvSpPr>
        <p:spPr>
          <a:xfrm>
            <a:off x="1524000" y="5109254"/>
            <a:ext cx="9144000" cy="1379088"/>
          </a:xfrm>
        </p:spPr>
        <p:txBody>
          <a:bodyPr>
            <a:normAutofit fontScale="25000" lnSpcReduction="20000"/>
          </a:bodyPr>
          <a:lstStyle/>
          <a:p>
            <a:pPr>
              <a:defRPr/>
            </a:pPr>
            <a:r>
              <a:rPr lang="en-GB" altLang="en-US" b="1" dirty="0" err="1">
                <a:solidFill>
                  <a:schemeClr val="bg1"/>
                </a:solidFill>
              </a:rPr>
              <a:t>Neermediate</a:t>
            </a:r>
            <a:r>
              <a:rPr lang="en-GB" altLang="en-US" b="1" dirty="0">
                <a:solidFill>
                  <a:schemeClr val="bg1"/>
                </a:solidFill>
              </a:rPr>
              <a:t> </a:t>
            </a:r>
            <a:r>
              <a:rPr lang="en-GB" altLang="en-US" b="1" dirty="0" err="1">
                <a:solidFill>
                  <a:schemeClr val="bg1"/>
                </a:solidFill>
              </a:rPr>
              <a:t>rmediateLesson</a:t>
            </a:r>
            <a:endParaRPr lang="en-GB" altLang="en-US" b="1" dirty="0">
              <a:solidFill>
                <a:schemeClr val="bg1"/>
              </a:solidFill>
            </a:endParaRPr>
          </a:p>
          <a:p>
            <a:r>
              <a:rPr lang="en-GB" sz="14400" b="1" dirty="0"/>
              <a:t>New Internationalist Ready Lesson</a:t>
            </a:r>
          </a:p>
          <a:p>
            <a:r>
              <a:rPr lang="en-GB" sz="14400" b="1" dirty="0"/>
              <a:t>Upper Intermediate</a:t>
            </a:r>
          </a:p>
          <a:p>
            <a:pPr>
              <a:defRPr/>
            </a:pPr>
            <a:r>
              <a:rPr lang="en-GB" altLang="en-US" b="1" dirty="0">
                <a:solidFill>
                  <a:schemeClr val="bg1"/>
                </a:solidFill>
              </a:rPr>
              <a:t>Lesson</a:t>
            </a:r>
          </a:p>
          <a:p>
            <a:pPr>
              <a:defRPr/>
            </a:pPr>
            <a:r>
              <a:rPr lang="en-GB" altLang="en-US" b="1" dirty="0">
                <a:solidFill>
                  <a:schemeClr val="bg1"/>
                </a:solidFill>
              </a:rPr>
              <a:t>nationalist Easier English</a:t>
            </a:r>
          </a:p>
          <a:p>
            <a:pPr>
              <a:defRPr/>
            </a:pPr>
            <a:r>
              <a:rPr lang="en-GB" altLang="en-US" b="1" dirty="0">
                <a:solidFill>
                  <a:schemeClr val="bg1"/>
                </a:solidFill>
              </a:rPr>
              <a:t>Ready Intermediate Lesson</a:t>
            </a:r>
          </a:p>
          <a:p>
            <a:endParaRPr lang="en-GB" dirty="0"/>
          </a:p>
        </p:txBody>
      </p:sp>
      <p:pic>
        <p:nvPicPr>
          <p:cNvPr id="4" name="Picture 3"/>
          <p:cNvPicPr>
            <a:picLocks noChangeAspect="1"/>
          </p:cNvPicPr>
          <p:nvPr/>
        </p:nvPicPr>
        <p:blipFill>
          <a:blip r:embed="rId3"/>
          <a:stretch>
            <a:fillRect/>
          </a:stretch>
        </p:blipFill>
        <p:spPr>
          <a:xfrm>
            <a:off x="5805967" y="369658"/>
            <a:ext cx="5456393" cy="1225402"/>
          </a:xfrm>
          <a:prstGeom prst="rect">
            <a:avLst/>
          </a:prstGeom>
        </p:spPr>
      </p:pic>
      <p:pic>
        <p:nvPicPr>
          <p:cNvPr id="6" name="Picture 5">
            <a:extLst>
              <a:ext uri="{FF2B5EF4-FFF2-40B4-BE49-F238E27FC236}">
                <a16:creationId xmlns:a16="http://schemas.microsoft.com/office/drawing/2014/main" id="{8507784F-8598-4190-88CD-EB69882992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051" y="652914"/>
            <a:ext cx="4917718" cy="1441089"/>
          </a:xfrm>
          <a:prstGeom prst="rect">
            <a:avLst/>
          </a:prstGeom>
        </p:spPr>
      </p:pic>
    </p:spTree>
    <p:extLst>
      <p:ext uri="{BB962C8B-B14F-4D97-AF65-F5344CB8AC3E}">
        <p14:creationId xmlns:p14="http://schemas.microsoft.com/office/powerpoint/2010/main" val="400053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574D3-753E-4241-ADDE-9889E133BCA9}"/>
              </a:ext>
            </a:extLst>
          </p:cNvPr>
          <p:cNvSpPr>
            <a:spLocks noGrp="1"/>
          </p:cNvSpPr>
          <p:nvPr>
            <p:ph type="title"/>
          </p:nvPr>
        </p:nvSpPr>
        <p:spPr/>
        <p:txBody>
          <a:bodyPr/>
          <a:lstStyle/>
          <a:p>
            <a:r>
              <a:rPr lang="en-GB" b="1" dirty="0">
                <a:solidFill>
                  <a:srgbClr val="7030A0"/>
                </a:solidFill>
              </a:rPr>
              <a:t>What do you think?</a:t>
            </a:r>
          </a:p>
        </p:txBody>
      </p:sp>
      <p:sp>
        <p:nvSpPr>
          <p:cNvPr id="3" name="Content Placeholder 2">
            <a:extLst>
              <a:ext uri="{FF2B5EF4-FFF2-40B4-BE49-F238E27FC236}">
                <a16:creationId xmlns:a16="http://schemas.microsoft.com/office/drawing/2014/main" id="{4A05E856-16A5-4366-A00A-984A2383755E}"/>
              </a:ext>
            </a:extLst>
          </p:cNvPr>
          <p:cNvSpPr>
            <a:spLocks noGrp="1"/>
          </p:cNvSpPr>
          <p:nvPr>
            <p:ph idx="1"/>
          </p:nvPr>
        </p:nvSpPr>
        <p:spPr>
          <a:xfrm>
            <a:off x="838200" y="1825625"/>
            <a:ext cx="10515600" cy="4351338"/>
          </a:xfrm>
        </p:spPr>
        <p:txBody>
          <a:bodyPr>
            <a:noAutofit/>
          </a:bodyPr>
          <a:lstStyle/>
          <a:p>
            <a:pPr marL="0" indent="0">
              <a:buNone/>
            </a:pPr>
            <a:r>
              <a:rPr lang="en-GB" sz="3600" b="1" dirty="0"/>
              <a:t>1. Where can people hold political meetings?</a:t>
            </a:r>
          </a:p>
          <a:p>
            <a:pPr marL="0" indent="0">
              <a:buNone/>
            </a:pPr>
            <a:r>
              <a:rPr lang="en-GB" sz="3600" b="1" dirty="0"/>
              <a:t>2. Can you think of places where people around the world have held protests?</a:t>
            </a:r>
          </a:p>
          <a:p>
            <a:pPr marL="0" indent="0">
              <a:buNone/>
            </a:pPr>
            <a:r>
              <a:rPr lang="en-GB" sz="3600" b="1" dirty="0"/>
              <a:t>3. What per cent of the world’s people have the freedom to hold meetings in public places?  2%/5%/10%/30%/50%+</a:t>
            </a:r>
          </a:p>
          <a:p>
            <a:pPr marL="0" indent="0">
              <a:buNone/>
            </a:pPr>
            <a:endParaRPr lang="en-GB" sz="3600" b="1" dirty="0"/>
          </a:p>
          <a:p>
            <a:pPr marL="0" indent="0">
              <a:buNone/>
            </a:pPr>
            <a:r>
              <a:rPr lang="en-GB" sz="3600" b="1" dirty="0">
                <a:solidFill>
                  <a:srgbClr val="7030A0"/>
                </a:solidFill>
              </a:rPr>
              <a:t>Now read and check:</a:t>
            </a:r>
          </a:p>
        </p:txBody>
      </p:sp>
      <p:pic>
        <p:nvPicPr>
          <p:cNvPr id="4" name="Picture 3">
            <a:extLst>
              <a:ext uri="{FF2B5EF4-FFF2-40B4-BE49-F238E27FC236}">
                <a16:creationId xmlns:a16="http://schemas.microsoft.com/office/drawing/2014/main" id="{6F644AD7-6EFF-480A-B39A-761E1B56C9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5226" y="249599"/>
            <a:ext cx="4917718" cy="1441089"/>
          </a:xfrm>
          <a:prstGeom prst="rect">
            <a:avLst/>
          </a:prstGeom>
        </p:spPr>
      </p:pic>
    </p:spTree>
    <p:extLst>
      <p:ext uri="{BB962C8B-B14F-4D97-AF65-F5344CB8AC3E}">
        <p14:creationId xmlns:p14="http://schemas.microsoft.com/office/powerpoint/2010/main" val="3989229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48A9F-9E12-4ACB-830A-1A197F86D6A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7710D44-A6BA-4B54-9A50-140D6E0E9168}"/>
              </a:ext>
            </a:extLst>
          </p:cNvPr>
          <p:cNvSpPr>
            <a:spLocks noGrp="1"/>
          </p:cNvSpPr>
          <p:nvPr>
            <p:ph idx="1"/>
          </p:nvPr>
        </p:nvSpPr>
        <p:spPr>
          <a:xfrm>
            <a:off x="838200" y="827314"/>
            <a:ext cx="10515600" cy="5665561"/>
          </a:xfrm>
        </p:spPr>
        <p:txBody>
          <a:bodyPr>
            <a:normAutofit lnSpcReduction="10000"/>
          </a:bodyPr>
          <a:lstStyle/>
          <a:p>
            <a:pPr marL="0" indent="0">
              <a:buNone/>
            </a:pPr>
            <a:r>
              <a:rPr lang="en-GB" sz="3200" b="1" dirty="0"/>
              <a:t>The control of public space – streets, squares, parks, and even Barcelona’s polling stations – is more and more about the state stopping political ideas they do not like. </a:t>
            </a:r>
          </a:p>
          <a:p>
            <a:pPr marL="0" indent="0">
              <a:buNone/>
            </a:pPr>
            <a:r>
              <a:rPr lang="en-GB" sz="3200" b="1" dirty="0"/>
              <a:t>These public spaces – for example, Tahrir Square in Cairo and Gezi Park in Istanbul – have been places for protest for a long time. The freedom to use public space is part of democracy. Stopping their use for protest is part of a policy that critics, such as the citizens’ rights advocacy group </a:t>
            </a:r>
            <a:r>
              <a:rPr lang="en-GB" sz="3200" b="1" dirty="0" err="1"/>
              <a:t>Civicus</a:t>
            </a:r>
            <a:r>
              <a:rPr lang="en-GB" sz="3200" b="1" dirty="0"/>
              <a:t>, call ‘the closing of political space’. </a:t>
            </a:r>
          </a:p>
          <a:p>
            <a:pPr marL="0" indent="0">
              <a:buNone/>
            </a:pPr>
            <a:r>
              <a:rPr lang="en-GB" sz="3200" b="1" dirty="0" err="1"/>
              <a:t>Civicus</a:t>
            </a:r>
            <a:r>
              <a:rPr lang="en-GB" sz="3200" b="1" dirty="0"/>
              <a:t> say that only two per cent of the world’s population now have ‘open’ political space. We can find this space in countries including Ireland, Portugal, Germany, and much of Scandinavia.</a:t>
            </a:r>
          </a:p>
          <a:p>
            <a:endParaRPr lang="en-GB" dirty="0"/>
          </a:p>
        </p:txBody>
      </p:sp>
    </p:spTree>
    <p:extLst>
      <p:ext uri="{BB962C8B-B14F-4D97-AF65-F5344CB8AC3E}">
        <p14:creationId xmlns:p14="http://schemas.microsoft.com/office/powerpoint/2010/main" val="4129854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4A8B7-C28F-417C-A4E0-7CB8A38078C2}"/>
              </a:ext>
            </a:extLst>
          </p:cNvPr>
          <p:cNvSpPr>
            <a:spLocks noGrp="1"/>
          </p:cNvSpPr>
          <p:nvPr>
            <p:ph type="title"/>
          </p:nvPr>
        </p:nvSpPr>
        <p:spPr/>
        <p:txBody>
          <a:bodyPr/>
          <a:lstStyle/>
          <a:p>
            <a:r>
              <a:rPr lang="en-GB" b="1" dirty="0">
                <a:solidFill>
                  <a:srgbClr val="7030A0"/>
                </a:solidFill>
              </a:rPr>
              <a:t>Put these sentences in the best order:</a:t>
            </a:r>
          </a:p>
        </p:txBody>
      </p:sp>
      <p:sp>
        <p:nvSpPr>
          <p:cNvPr id="3" name="Content Placeholder 2">
            <a:extLst>
              <a:ext uri="{FF2B5EF4-FFF2-40B4-BE49-F238E27FC236}">
                <a16:creationId xmlns:a16="http://schemas.microsoft.com/office/drawing/2014/main" id="{17D2D737-3F52-49A7-A77A-D8B5897509A1}"/>
              </a:ext>
            </a:extLst>
          </p:cNvPr>
          <p:cNvSpPr>
            <a:spLocks noGrp="1"/>
          </p:cNvSpPr>
          <p:nvPr>
            <p:ph idx="1"/>
          </p:nvPr>
        </p:nvSpPr>
        <p:spPr>
          <a:xfrm>
            <a:off x="838200" y="1320800"/>
            <a:ext cx="10515600" cy="5413829"/>
          </a:xfrm>
        </p:spPr>
        <p:txBody>
          <a:bodyPr>
            <a:normAutofit lnSpcReduction="10000"/>
          </a:bodyPr>
          <a:lstStyle/>
          <a:p>
            <a:pPr marL="0" indent="0">
              <a:buNone/>
            </a:pPr>
            <a:endParaRPr lang="en-GB" dirty="0"/>
          </a:p>
          <a:p>
            <a:pPr marL="0" indent="0">
              <a:buNone/>
            </a:pPr>
            <a:r>
              <a:rPr lang="en-GB" sz="3600" b="1" dirty="0"/>
              <a:t>a) With Viktor </a:t>
            </a:r>
            <a:r>
              <a:rPr lang="en-GB" sz="3600" b="1" dirty="0" err="1"/>
              <a:t>Orbán</a:t>
            </a:r>
            <a:r>
              <a:rPr lang="en-GB" sz="3600" b="1" dirty="0"/>
              <a:t> in Hungary, Vladimir Putin in Russia, Donald Trump in the US, and Mariano Rajoy in Spain, there is no real support for democratic rights. </a:t>
            </a:r>
          </a:p>
          <a:p>
            <a:pPr marL="0" indent="0">
              <a:buNone/>
            </a:pPr>
            <a:r>
              <a:rPr lang="en-GB" sz="3600" b="1" dirty="0">
                <a:solidFill>
                  <a:srgbClr val="C00000"/>
                </a:solidFill>
              </a:rPr>
              <a:t>b) Neither has much use for open political space.</a:t>
            </a:r>
          </a:p>
          <a:p>
            <a:pPr marL="0" indent="0">
              <a:buNone/>
            </a:pPr>
            <a:r>
              <a:rPr lang="en-GB" sz="3600" b="1" dirty="0">
                <a:solidFill>
                  <a:schemeClr val="accent6">
                    <a:lumMod val="50000"/>
                  </a:schemeClr>
                </a:solidFill>
              </a:rPr>
              <a:t>c) They speak a different language and may use different methods, but they both want to control.</a:t>
            </a:r>
          </a:p>
          <a:p>
            <a:pPr marL="0" indent="0">
              <a:buNone/>
            </a:pPr>
            <a:r>
              <a:rPr lang="en-GB" sz="3600" b="1" dirty="0">
                <a:solidFill>
                  <a:schemeClr val="accent1">
                    <a:lumMod val="50000"/>
                  </a:schemeClr>
                </a:solidFill>
              </a:rPr>
              <a:t>d) The two main political movements are </a:t>
            </a:r>
            <a:r>
              <a:rPr lang="en-GB" sz="3600" b="1" dirty="0" err="1">
                <a:solidFill>
                  <a:schemeClr val="accent1">
                    <a:lumMod val="50000"/>
                  </a:schemeClr>
                </a:solidFill>
              </a:rPr>
              <a:t>rightwing</a:t>
            </a:r>
            <a:r>
              <a:rPr lang="en-GB" sz="3600" b="1" dirty="0">
                <a:solidFill>
                  <a:schemeClr val="accent1">
                    <a:lumMod val="50000"/>
                  </a:schemeClr>
                </a:solidFill>
              </a:rPr>
              <a:t> populist nationalism, and neoliberalism of both centre-Right and centre-Left.</a:t>
            </a:r>
          </a:p>
        </p:txBody>
      </p:sp>
    </p:spTree>
    <p:extLst>
      <p:ext uri="{BB962C8B-B14F-4D97-AF65-F5344CB8AC3E}">
        <p14:creationId xmlns:p14="http://schemas.microsoft.com/office/powerpoint/2010/main" val="3344079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67F07-C402-4BDC-96E8-72C118EF1D71}"/>
              </a:ext>
            </a:extLst>
          </p:cNvPr>
          <p:cNvSpPr>
            <a:spLocks noGrp="1"/>
          </p:cNvSpPr>
          <p:nvPr>
            <p:ph type="title"/>
          </p:nvPr>
        </p:nvSpPr>
        <p:spPr/>
        <p:txBody>
          <a:bodyPr/>
          <a:lstStyle/>
          <a:p>
            <a:r>
              <a:rPr lang="en-GB" b="1" dirty="0">
                <a:solidFill>
                  <a:srgbClr val="7030A0"/>
                </a:solidFill>
              </a:rPr>
              <a:t>Put these words in the correct gaps:</a:t>
            </a:r>
            <a:br>
              <a:rPr lang="en-GB" b="1" dirty="0"/>
            </a:br>
            <a:r>
              <a:rPr lang="en-GB" b="1" i="1" dirty="0"/>
              <a:t>at risk </a:t>
            </a:r>
            <a:r>
              <a:rPr lang="en-GB" b="1" i="1" dirty="0">
                <a:solidFill>
                  <a:srgbClr val="C00000"/>
                </a:solidFill>
              </a:rPr>
              <a:t>speak freely </a:t>
            </a:r>
            <a:r>
              <a:rPr lang="en-GB" b="1" i="1" dirty="0">
                <a:solidFill>
                  <a:srgbClr val="7030A0"/>
                </a:solidFill>
              </a:rPr>
              <a:t>protest</a:t>
            </a:r>
            <a:r>
              <a:rPr lang="en-GB" b="1" i="1" dirty="0"/>
              <a:t> </a:t>
            </a:r>
            <a:r>
              <a:rPr lang="en-GB" b="1" i="1" dirty="0">
                <a:solidFill>
                  <a:schemeClr val="accent5">
                    <a:lumMod val="50000"/>
                  </a:schemeClr>
                </a:solidFill>
              </a:rPr>
              <a:t>terrorism</a:t>
            </a:r>
            <a:r>
              <a:rPr lang="en-GB" b="1" i="1" dirty="0"/>
              <a:t>  </a:t>
            </a:r>
            <a:r>
              <a:rPr lang="en-GB" b="1" i="1" dirty="0">
                <a:solidFill>
                  <a:schemeClr val="accent6">
                    <a:lumMod val="50000"/>
                  </a:schemeClr>
                </a:solidFill>
              </a:rPr>
              <a:t>largest</a:t>
            </a:r>
            <a:endParaRPr lang="en-GB" i="1" dirty="0">
              <a:solidFill>
                <a:schemeClr val="accent6">
                  <a:lumMod val="50000"/>
                </a:schemeClr>
              </a:solidFill>
            </a:endParaRPr>
          </a:p>
        </p:txBody>
      </p:sp>
      <p:sp>
        <p:nvSpPr>
          <p:cNvPr id="3" name="Content Placeholder 2">
            <a:extLst>
              <a:ext uri="{FF2B5EF4-FFF2-40B4-BE49-F238E27FC236}">
                <a16:creationId xmlns:a16="http://schemas.microsoft.com/office/drawing/2014/main" id="{9CCA9346-D2BE-4E1D-997A-A8A02D75D46F}"/>
              </a:ext>
            </a:extLst>
          </p:cNvPr>
          <p:cNvSpPr>
            <a:spLocks noGrp="1"/>
          </p:cNvSpPr>
          <p:nvPr>
            <p:ph idx="1"/>
          </p:nvPr>
        </p:nvSpPr>
        <p:spPr/>
        <p:txBody>
          <a:bodyPr>
            <a:noAutofit/>
          </a:bodyPr>
          <a:lstStyle/>
          <a:p>
            <a:pPr marL="0" indent="0">
              <a:buNone/>
            </a:pPr>
            <a:r>
              <a:rPr lang="en-GB" sz="3600" b="1" dirty="0"/>
              <a:t>This is also true in many places in the Global South. India was once ‘the world’s (1) _______democracy’, but the space to organize is (2) _______from the Hindu fundamentalist government of Narendra Modi. In France, with the shock of (3) _______, the right to (4) _______and to have public meetings is at risk. In democratic Peru, the government is using ‘preventive charges’ against activists if it hears of any future plans of (5) _______.</a:t>
            </a:r>
          </a:p>
        </p:txBody>
      </p:sp>
    </p:spTree>
    <p:extLst>
      <p:ext uri="{BB962C8B-B14F-4D97-AF65-F5344CB8AC3E}">
        <p14:creationId xmlns:p14="http://schemas.microsoft.com/office/powerpoint/2010/main" val="3590678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021CC-9210-4A02-BBEC-095F6F1E3A9D}"/>
              </a:ext>
            </a:extLst>
          </p:cNvPr>
          <p:cNvSpPr>
            <a:spLocks noGrp="1"/>
          </p:cNvSpPr>
          <p:nvPr>
            <p:ph type="title"/>
          </p:nvPr>
        </p:nvSpPr>
        <p:spPr>
          <a:xfrm>
            <a:off x="838200" y="365125"/>
            <a:ext cx="10515600" cy="1787232"/>
          </a:xfrm>
        </p:spPr>
        <p:txBody>
          <a:bodyPr>
            <a:normAutofit fontScale="90000"/>
          </a:bodyPr>
          <a:lstStyle/>
          <a:p>
            <a:r>
              <a:rPr lang="en-GB" b="1" dirty="0">
                <a:solidFill>
                  <a:srgbClr val="7030A0"/>
                </a:solidFill>
              </a:rPr>
              <a:t>Read the last part of the article and decide if according to the article these statements are true or false:</a:t>
            </a:r>
            <a:br>
              <a:rPr lang="en-GB" dirty="0"/>
            </a:br>
            <a:endParaRPr lang="en-GB" dirty="0"/>
          </a:p>
        </p:txBody>
      </p:sp>
      <p:sp>
        <p:nvSpPr>
          <p:cNvPr id="3" name="Content Placeholder 2">
            <a:extLst>
              <a:ext uri="{FF2B5EF4-FFF2-40B4-BE49-F238E27FC236}">
                <a16:creationId xmlns:a16="http://schemas.microsoft.com/office/drawing/2014/main" id="{76B76FB6-7F80-4E1B-9E08-587095DF5128}"/>
              </a:ext>
            </a:extLst>
          </p:cNvPr>
          <p:cNvSpPr>
            <a:spLocks noGrp="1"/>
          </p:cNvSpPr>
          <p:nvPr>
            <p:ph idx="1"/>
          </p:nvPr>
        </p:nvSpPr>
        <p:spPr/>
        <p:txBody>
          <a:bodyPr>
            <a:normAutofit fontScale="92500"/>
          </a:bodyPr>
          <a:lstStyle/>
          <a:p>
            <a:pPr marL="0" indent="0">
              <a:buNone/>
            </a:pPr>
            <a:endParaRPr lang="en-GB" sz="3600" b="1" dirty="0"/>
          </a:p>
          <a:p>
            <a:pPr marL="514350" indent="-514350">
              <a:buAutoNum type="arabicParenR"/>
            </a:pPr>
            <a:r>
              <a:rPr lang="en-GB" sz="3600" b="1" dirty="0"/>
              <a:t>The article is critical of governments and politicians.</a:t>
            </a:r>
          </a:p>
          <a:p>
            <a:pPr marL="514350" indent="-514350">
              <a:buAutoNum type="arabicParenR"/>
            </a:pPr>
            <a:r>
              <a:rPr lang="en-GB" sz="3600" b="1" dirty="0"/>
              <a:t>Our freedoms are at risk.</a:t>
            </a:r>
          </a:p>
          <a:p>
            <a:pPr marL="514350" indent="-514350">
              <a:buAutoNum type="arabicParenR"/>
            </a:pPr>
            <a:r>
              <a:rPr lang="en-GB" sz="3600" b="1" dirty="0"/>
              <a:t>International banks and businesses have too much power.</a:t>
            </a:r>
          </a:p>
          <a:p>
            <a:pPr marL="514350" indent="-514350">
              <a:buAutoNum type="arabicParenR"/>
            </a:pPr>
            <a:r>
              <a:rPr lang="en-GB" sz="3600" b="1" dirty="0"/>
              <a:t>People are giving up on the political system.</a:t>
            </a:r>
          </a:p>
          <a:p>
            <a:pPr marL="514350" indent="-514350">
              <a:buAutoNum type="arabicParenR"/>
            </a:pPr>
            <a:r>
              <a:rPr lang="en-GB" sz="3600" b="1" dirty="0"/>
              <a:t>Politicians have made progress on the important issues.</a:t>
            </a:r>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803510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F1DAB-8F5E-4FF0-972D-BFCB0F8DBBA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05A43FF-69CF-4D5F-A5A2-602CC827DB84}"/>
              </a:ext>
            </a:extLst>
          </p:cNvPr>
          <p:cNvSpPr>
            <a:spLocks noGrp="1"/>
          </p:cNvSpPr>
          <p:nvPr>
            <p:ph idx="1"/>
          </p:nvPr>
        </p:nvSpPr>
        <p:spPr>
          <a:xfrm>
            <a:off x="126609" y="126609"/>
            <a:ext cx="11859065" cy="6991643"/>
          </a:xfrm>
        </p:spPr>
        <p:txBody>
          <a:bodyPr>
            <a:normAutofit fontScale="62500" lnSpcReduction="20000"/>
          </a:bodyPr>
          <a:lstStyle/>
          <a:p>
            <a:pPr marL="0" indent="0">
              <a:buNone/>
            </a:pPr>
            <a:r>
              <a:rPr lang="en-GB" sz="3800" b="1" dirty="0"/>
              <a:t>By freedoms I’m thinking about all the small ones: freedom of speech, freedom to have meetings, privacy, communication, opinions, movement – freedom to say ‘yes’ or ‘no’ to the government. I’m not thinking here of the big F ‘Freedom’ that some of those taking away our freedoms say that they are trying to protect. </a:t>
            </a:r>
          </a:p>
          <a:p>
            <a:pPr marL="0" indent="0">
              <a:buNone/>
            </a:pPr>
            <a:r>
              <a:rPr lang="en-GB" sz="3800" b="1" dirty="0"/>
              <a:t>This big F seems to have more to do with the freedom to control by those who run the state and the businesses that control the economy. They have little interest in the freedoms of everyday life. They often see them as annoying problems which stop growth and profit. Their right to control and our right to resist are against each other. </a:t>
            </a:r>
          </a:p>
          <a:p>
            <a:pPr marL="0" indent="0">
              <a:buNone/>
            </a:pPr>
            <a:r>
              <a:rPr lang="en-GB" sz="3800" b="1" dirty="0"/>
              <a:t>The big F Freedom is in the end a national sovereignty organised by centralized states to follow the national interests of the rich and powerful and make sure its ‘own’ citizens obey. A state that has all of the power is at risk of control by powerful elites. They are usually large transnational businesses and international banks. </a:t>
            </a:r>
          </a:p>
          <a:p>
            <a:pPr marL="0" indent="0">
              <a:buNone/>
            </a:pPr>
            <a:r>
              <a:rPr lang="en-GB" sz="3800" b="1" dirty="0"/>
              <a:t>Any protest movement – strong labour and social movements, a strong society, a democratic economy – needs political space. </a:t>
            </a:r>
          </a:p>
          <a:p>
            <a:pPr marL="0" indent="0">
              <a:buNone/>
            </a:pPr>
            <a:r>
              <a:rPr lang="en-GB" sz="3800" b="1" dirty="0"/>
              <a:t>Now our system of centralized representative government is in serious trouble. Large numbers of people no longer vote. Political parties have trouble finding members. Politicians see themselves as intelligent and selfless servants of the public. The public sees them as controlling liars, who only want to help themselves. </a:t>
            </a:r>
          </a:p>
          <a:p>
            <a:pPr marL="0" indent="0">
              <a:buNone/>
            </a:pPr>
            <a:r>
              <a:rPr lang="en-GB" sz="3800" b="1" dirty="0"/>
              <a:t>Party politics make a lot of noise but there are very few real differences in policy between the parties and they do not achieve very much. Politicians have not solved, or even taken action on problems of inequality and the death of the environment. Repression is often all they have to offer. </a:t>
            </a:r>
          </a:p>
          <a:p>
            <a:pPr marL="0" indent="0">
              <a:buNone/>
            </a:pPr>
            <a:endParaRPr lang="en-GB" dirty="0"/>
          </a:p>
        </p:txBody>
      </p:sp>
    </p:spTree>
    <p:extLst>
      <p:ext uri="{BB962C8B-B14F-4D97-AF65-F5344CB8AC3E}">
        <p14:creationId xmlns:p14="http://schemas.microsoft.com/office/powerpoint/2010/main" val="639185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0C67-77A0-477A-8EAE-7CA3FE95B182}"/>
              </a:ext>
            </a:extLst>
          </p:cNvPr>
          <p:cNvSpPr>
            <a:spLocks noGrp="1"/>
          </p:cNvSpPr>
          <p:nvPr>
            <p:ph type="title"/>
          </p:nvPr>
        </p:nvSpPr>
        <p:spPr/>
        <p:txBody>
          <a:bodyPr/>
          <a:lstStyle/>
          <a:p>
            <a:r>
              <a:rPr lang="en-GB" b="1" dirty="0">
                <a:solidFill>
                  <a:srgbClr val="7030A0"/>
                </a:solidFill>
              </a:rPr>
              <a:t>Put this final sentence in order:</a:t>
            </a:r>
          </a:p>
        </p:txBody>
      </p:sp>
      <p:sp>
        <p:nvSpPr>
          <p:cNvPr id="3" name="Content Placeholder 2">
            <a:extLst>
              <a:ext uri="{FF2B5EF4-FFF2-40B4-BE49-F238E27FC236}">
                <a16:creationId xmlns:a16="http://schemas.microsoft.com/office/drawing/2014/main" id="{A760B05F-718C-429D-BB9B-7BD470D2E743}"/>
              </a:ext>
            </a:extLst>
          </p:cNvPr>
          <p:cNvSpPr>
            <a:spLocks noGrp="1"/>
          </p:cNvSpPr>
          <p:nvPr>
            <p:ph idx="1"/>
          </p:nvPr>
        </p:nvSpPr>
        <p:spPr/>
        <p:txBody>
          <a:bodyPr>
            <a:noAutofit/>
          </a:bodyPr>
          <a:lstStyle/>
          <a:p>
            <a:pPr marL="0" indent="0">
              <a:buNone/>
            </a:pPr>
            <a:r>
              <a:rPr lang="en-GB" sz="5400" b="1" dirty="0"/>
              <a:t>     by a few rich            We need                  </a:t>
            </a:r>
          </a:p>
          <a:p>
            <a:pPr marL="0" indent="0">
              <a:buNone/>
            </a:pPr>
            <a:r>
              <a:rPr lang="en-GB" sz="5400" b="1" dirty="0"/>
              <a:t>to participation           and</a:t>
            </a:r>
          </a:p>
          <a:p>
            <a:pPr marL="0" indent="0">
              <a:buNone/>
            </a:pPr>
            <a:r>
              <a:rPr lang="en-GB" sz="5400" b="1" dirty="0"/>
              <a:t>and away from       powerful leaders  </a:t>
            </a:r>
          </a:p>
          <a:p>
            <a:pPr marL="0" indent="0">
              <a:buNone/>
            </a:pPr>
            <a:r>
              <a:rPr lang="en-GB" sz="5400" b="1" dirty="0"/>
              <a:t>     to move               representation  </a:t>
            </a:r>
          </a:p>
          <a:p>
            <a:pPr marL="0" indent="0">
              <a:buNone/>
            </a:pPr>
            <a:r>
              <a:rPr lang="en-GB" sz="5400" b="1" dirty="0"/>
              <a:t>                   by people </a:t>
            </a:r>
          </a:p>
        </p:txBody>
      </p:sp>
    </p:spTree>
    <p:extLst>
      <p:ext uri="{BB962C8B-B14F-4D97-AF65-F5344CB8AC3E}">
        <p14:creationId xmlns:p14="http://schemas.microsoft.com/office/powerpoint/2010/main" val="2651000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E7726-3FD8-4BA3-9FCC-6D73581E4A0A}"/>
              </a:ext>
            </a:extLst>
          </p:cNvPr>
          <p:cNvSpPr>
            <a:spLocks noGrp="1"/>
          </p:cNvSpPr>
          <p:nvPr>
            <p:ph type="title"/>
          </p:nvPr>
        </p:nvSpPr>
        <p:spPr/>
        <p:txBody>
          <a:bodyPr/>
          <a:lstStyle/>
          <a:p>
            <a:pPr algn="ctr"/>
            <a:r>
              <a:rPr lang="en-GB" b="1" dirty="0">
                <a:solidFill>
                  <a:srgbClr val="7030A0"/>
                </a:solidFill>
              </a:rPr>
              <a:t>Chanting slogans  </a:t>
            </a:r>
          </a:p>
        </p:txBody>
      </p:sp>
      <p:sp>
        <p:nvSpPr>
          <p:cNvPr id="3" name="Content Placeholder 2">
            <a:extLst>
              <a:ext uri="{FF2B5EF4-FFF2-40B4-BE49-F238E27FC236}">
                <a16:creationId xmlns:a16="http://schemas.microsoft.com/office/drawing/2014/main" id="{0B85F867-0851-4E08-913F-2914988FCA68}"/>
              </a:ext>
            </a:extLst>
          </p:cNvPr>
          <p:cNvSpPr>
            <a:spLocks noGrp="1"/>
          </p:cNvSpPr>
          <p:nvPr>
            <p:ph idx="1"/>
          </p:nvPr>
        </p:nvSpPr>
        <p:spPr>
          <a:xfrm>
            <a:off x="838200" y="1387945"/>
            <a:ext cx="10515600" cy="4789018"/>
          </a:xfrm>
        </p:spPr>
        <p:txBody>
          <a:bodyPr>
            <a:normAutofit lnSpcReduction="10000"/>
          </a:bodyPr>
          <a:lstStyle/>
          <a:p>
            <a:pPr marL="0" indent="0">
              <a:buNone/>
            </a:pPr>
            <a:r>
              <a:rPr lang="en-GB" sz="4000" b="1" dirty="0">
                <a:solidFill>
                  <a:srgbClr val="7030A0"/>
                </a:solidFill>
              </a:rPr>
              <a:t>Where are the sentences stresses in this Occupy chant?</a:t>
            </a:r>
          </a:p>
          <a:p>
            <a:pPr marL="0" indent="0">
              <a:buNone/>
            </a:pPr>
            <a:r>
              <a:rPr lang="en-GB" sz="5400" b="1" i="1" dirty="0"/>
              <a:t>Whose streets? Our streets!</a:t>
            </a:r>
            <a:endParaRPr lang="en-GB" sz="4000" b="1" i="1" dirty="0"/>
          </a:p>
          <a:p>
            <a:pPr marL="0" indent="0">
              <a:buNone/>
            </a:pPr>
            <a:r>
              <a:rPr lang="en-GB" sz="4000" b="1" dirty="0">
                <a:solidFill>
                  <a:srgbClr val="7030A0"/>
                </a:solidFill>
              </a:rPr>
              <a:t>Does the intonation go up or down in each sentence?</a:t>
            </a:r>
          </a:p>
          <a:p>
            <a:pPr marL="0" indent="0">
              <a:buNone/>
            </a:pPr>
            <a:r>
              <a:rPr lang="en-GB" sz="5400" b="1" i="1" dirty="0"/>
              <a:t>Whose streets?</a:t>
            </a:r>
          </a:p>
          <a:p>
            <a:pPr marL="0" indent="0">
              <a:buNone/>
            </a:pPr>
            <a:r>
              <a:rPr lang="en-GB" sz="5400" b="1" i="1" dirty="0"/>
              <a:t> Our streets!</a:t>
            </a:r>
            <a:endParaRPr lang="en-GB" sz="5400" dirty="0"/>
          </a:p>
        </p:txBody>
      </p:sp>
      <p:sp>
        <p:nvSpPr>
          <p:cNvPr id="6" name="Arrow: Down 5">
            <a:extLst>
              <a:ext uri="{FF2B5EF4-FFF2-40B4-BE49-F238E27FC236}">
                <a16:creationId xmlns:a16="http://schemas.microsoft.com/office/drawing/2014/main" id="{C78545D0-25B6-4B0B-992D-AD0896BF319A}"/>
              </a:ext>
            </a:extLst>
          </p:cNvPr>
          <p:cNvSpPr/>
          <p:nvPr/>
        </p:nvSpPr>
        <p:spPr>
          <a:xfrm rot="19557023">
            <a:off x="10938803" y="4455133"/>
            <a:ext cx="829993" cy="855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extLst>
              <a:ext uri="{FF2B5EF4-FFF2-40B4-BE49-F238E27FC236}">
                <a16:creationId xmlns:a16="http://schemas.microsoft.com/office/drawing/2014/main" id="{CEF682D4-30B9-4ADA-82E2-94D47E0FD9D5}"/>
              </a:ext>
            </a:extLst>
          </p:cNvPr>
          <p:cNvSpPr/>
          <p:nvPr/>
        </p:nvSpPr>
        <p:spPr>
          <a:xfrm rot="14127098">
            <a:off x="9767493" y="4452690"/>
            <a:ext cx="829993" cy="855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12138C44-2D21-4750-AF68-F4D3C402F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8356" y="4296145"/>
            <a:ext cx="2028825" cy="2124075"/>
          </a:xfrm>
          <a:prstGeom prst="rect">
            <a:avLst/>
          </a:prstGeom>
        </p:spPr>
      </p:pic>
    </p:spTree>
    <p:extLst>
      <p:ext uri="{BB962C8B-B14F-4D97-AF65-F5344CB8AC3E}">
        <p14:creationId xmlns:p14="http://schemas.microsoft.com/office/powerpoint/2010/main" val="3019639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DB73A-1EA6-4FDA-989E-0CE5344187F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16E2849-618B-4722-B6D0-EE93E8C4A608}"/>
              </a:ext>
            </a:extLst>
          </p:cNvPr>
          <p:cNvSpPr>
            <a:spLocks noGrp="1"/>
          </p:cNvSpPr>
          <p:nvPr>
            <p:ph idx="1"/>
          </p:nvPr>
        </p:nvSpPr>
        <p:spPr/>
        <p:txBody>
          <a:bodyPr/>
          <a:lstStyle/>
          <a:p>
            <a:pPr marL="0" indent="0">
              <a:buNone/>
            </a:pPr>
            <a:endParaRPr lang="en-GB" sz="1800" b="1" dirty="0">
              <a:solidFill>
                <a:srgbClr val="7030A0"/>
              </a:solidFill>
            </a:endParaRPr>
          </a:p>
          <a:p>
            <a:pPr marL="0" indent="0">
              <a:buNone/>
            </a:pPr>
            <a:r>
              <a:rPr lang="en-GB" sz="8800" b="1" i="1" dirty="0"/>
              <a:t>Whose streets?</a:t>
            </a:r>
          </a:p>
          <a:p>
            <a:pPr marL="0" indent="0">
              <a:buNone/>
            </a:pPr>
            <a:endParaRPr lang="en-GB" sz="8800" b="1" i="1" dirty="0"/>
          </a:p>
          <a:p>
            <a:pPr marL="0" indent="0">
              <a:buNone/>
            </a:pPr>
            <a:r>
              <a:rPr lang="en-GB" sz="8800" b="1" i="1" dirty="0"/>
              <a:t>Our streets!</a:t>
            </a:r>
          </a:p>
          <a:p>
            <a:endParaRPr lang="en-GB" dirty="0"/>
          </a:p>
        </p:txBody>
      </p:sp>
      <p:sp>
        <p:nvSpPr>
          <p:cNvPr id="4" name="Rectangle 3">
            <a:extLst>
              <a:ext uri="{FF2B5EF4-FFF2-40B4-BE49-F238E27FC236}">
                <a16:creationId xmlns:a16="http://schemas.microsoft.com/office/drawing/2014/main" id="{00064074-3E84-42D0-924F-072156C81134}"/>
              </a:ext>
            </a:extLst>
          </p:cNvPr>
          <p:cNvSpPr/>
          <p:nvPr/>
        </p:nvSpPr>
        <p:spPr>
          <a:xfrm>
            <a:off x="2729132" y="2011680"/>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365A9CF0-C64D-470E-A624-9C9C2E55DB0A}"/>
              </a:ext>
            </a:extLst>
          </p:cNvPr>
          <p:cNvSpPr/>
          <p:nvPr/>
        </p:nvSpPr>
        <p:spPr>
          <a:xfrm>
            <a:off x="1727981" y="4569655"/>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C09F12E0-EAE8-4862-A2CF-5F4A0285E416}"/>
              </a:ext>
            </a:extLst>
          </p:cNvPr>
          <p:cNvCxnSpPr/>
          <p:nvPr/>
        </p:nvCxnSpPr>
        <p:spPr>
          <a:xfrm>
            <a:off x="2206283" y="4724070"/>
            <a:ext cx="2888566" cy="288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C36F3D1-22DE-43C3-8130-250C841D771C}"/>
              </a:ext>
            </a:extLst>
          </p:cNvPr>
          <p:cNvCxnSpPr/>
          <p:nvPr/>
        </p:nvCxnSpPr>
        <p:spPr>
          <a:xfrm>
            <a:off x="3359834" y="2339926"/>
            <a:ext cx="2888566" cy="288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84744AF-4B27-4384-A596-8CFD99F769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5119" y="2939256"/>
            <a:ext cx="2028825" cy="2124075"/>
          </a:xfrm>
          <a:prstGeom prst="rect">
            <a:avLst/>
          </a:prstGeom>
        </p:spPr>
      </p:pic>
    </p:spTree>
    <p:extLst>
      <p:ext uri="{BB962C8B-B14F-4D97-AF65-F5344CB8AC3E}">
        <p14:creationId xmlns:p14="http://schemas.microsoft.com/office/powerpoint/2010/main" val="614211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FB1B8-F357-4865-A0DB-44E6B1B311C4}"/>
              </a:ext>
            </a:extLst>
          </p:cNvPr>
          <p:cNvSpPr>
            <a:spLocks noGrp="1"/>
          </p:cNvSpPr>
          <p:nvPr>
            <p:ph type="title"/>
          </p:nvPr>
        </p:nvSpPr>
        <p:spPr/>
        <p:txBody>
          <a:bodyPr/>
          <a:lstStyle/>
          <a:p>
            <a:pPr algn="ctr"/>
            <a:r>
              <a:rPr lang="en-GB" b="1" dirty="0">
                <a:solidFill>
                  <a:srgbClr val="7030A0"/>
                </a:solidFill>
              </a:rPr>
              <a:t>Chanting slogans</a:t>
            </a:r>
            <a:endParaRPr lang="en-GB" dirty="0"/>
          </a:p>
        </p:txBody>
      </p:sp>
      <p:sp>
        <p:nvSpPr>
          <p:cNvPr id="3" name="Content Placeholder 2">
            <a:extLst>
              <a:ext uri="{FF2B5EF4-FFF2-40B4-BE49-F238E27FC236}">
                <a16:creationId xmlns:a16="http://schemas.microsoft.com/office/drawing/2014/main" id="{396E6A06-2564-4588-B36C-DC8AB9AF9D3B}"/>
              </a:ext>
            </a:extLst>
          </p:cNvPr>
          <p:cNvSpPr>
            <a:spLocks noGrp="1"/>
          </p:cNvSpPr>
          <p:nvPr>
            <p:ph idx="1"/>
          </p:nvPr>
        </p:nvSpPr>
        <p:spPr/>
        <p:txBody>
          <a:bodyPr>
            <a:normAutofit fontScale="92500" lnSpcReduction="20000"/>
          </a:bodyPr>
          <a:lstStyle/>
          <a:p>
            <a:pPr marL="0" indent="0">
              <a:buNone/>
            </a:pPr>
            <a:r>
              <a:rPr lang="en-GB" sz="4800" b="1" dirty="0">
                <a:solidFill>
                  <a:srgbClr val="7030A0"/>
                </a:solidFill>
              </a:rPr>
              <a:t>Where are the stresses in these chants and does the intonation go up or down?</a:t>
            </a:r>
          </a:p>
          <a:p>
            <a:pPr marL="0" indent="0">
              <a:buNone/>
            </a:pPr>
            <a:endParaRPr lang="en-GB" dirty="0"/>
          </a:p>
          <a:p>
            <a:pPr marL="0" indent="0">
              <a:buNone/>
            </a:pPr>
            <a:r>
              <a:rPr lang="en-GB" sz="4000" b="1" i="1" dirty="0"/>
              <a:t>Give peace a chance!</a:t>
            </a:r>
          </a:p>
          <a:p>
            <a:pPr marL="0" indent="0">
              <a:buNone/>
            </a:pPr>
            <a:endParaRPr lang="en-GB" sz="4000" b="1" i="1" dirty="0"/>
          </a:p>
          <a:p>
            <a:pPr marL="0" indent="0">
              <a:buNone/>
            </a:pPr>
            <a:r>
              <a:rPr lang="en-GB" sz="4000" b="1" i="1" dirty="0"/>
              <a:t>Power to the people!</a:t>
            </a:r>
          </a:p>
          <a:p>
            <a:pPr marL="0" indent="0">
              <a:buNone/>
            </a:pPr>
            <a:endParaRPr lang="en-GB" sz="4000" b="1" i="1" dirty="0"/>
          </a:p>
          <a:p>
            <a:pPr marL="0" indent="0">
              <a:buNone/>
            </a:pPr>
            <a:r>
              <a:rPr lang="en-GB" sz="4000" b="1" i="1" dirty="0"/>
              <a:t>A fair day’s wages for a fair day’s work!</a:t>
            </a:r>
          </a:p>
        </p:txBody>
      </p:sp>
      <p:pic>
        <p:nvPicPr>
          <p:cNvPr id="4" name="Picture 3">
            <a:extLst>
              <a:ext uri="{FF2B5EF4-FFF2-40B4-BE49-F238E27FC236}">
                <a16:creationId xmlns:a16="http://schemas.microsoft.com/office/drawing/2014/main" id="{1C674DEA-0162-44A8-A0D8-B996D92B6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8337" y="2804970"/>
            <a:ext cx="2028825" cy="2124075"/>
          </a:xfrm>
          <a:prstGeom prst="rect">
            <a:avLst/>
          </a:prstGeom>
        </p:spPr>
      </p:pic>
    </p:spTree>
    <p:extLst>
      <p:ext uri="{BB962C8B-B14F-4D97-AF65-F5344CB8AC3E}">
        <p14:creationId xmlns:p14="http://schemas.microsoft.com/office/powerpoint/2010/main" val="3067186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36" y="365125"/>
            <a:ext cx="9777663" cy="1325563"/>
          </a:xfrm>
        </p:spPr>
        <p:txBody>
          <a:bodyPr>
            <a:normAutofit/>
          </a:bodyPr>
          <a:lstStyle/>
          <a:p>
            <a:r>
              <a:rPr lang="en-GB" sz="8800" b="1" dirty="0"/>
              <a:t>       This lesson:</a:t>
            </a:r>
          </a:p>
        </p:txBody>
      </p:sp>
      <p:sp>
        <p:nvSpPr>
          <p:cNvPr id="3" name="Content Placeholder 2"/>
          <p:cNvSpPr>
            <a:spLocks noGrp="1"/>
          </p:cNvSpPr>
          <p:nvPr>
            <p:ph idx="1"/>
          </p:nvPr>
        </p:nvSpPr>
        <p:spPr>
          <a:xfrm>
            <a:off x="1207167" y="1895964"/>
            <a:ext cx="10515600" cy="4351338"/>
          </a:xfrm>
        </p:spPr>
        <p:txBody>
          <a:bodyPr>
            <a:normAutofit fontScale="85000" lnSpcReduction="20000"/>
          </a:bodyPr>
          <a:lstStyle/>
          <a:p>
            <a:pPr marL="0" indent="0">
              <a:buNone/>
            </a:pPr>
            <a:r>
              <a:rPr lang="en-GB" sz="4800" dirty="0"/>
              <a:t>                           </a:t>
            </a:r>
          </a:p>
          <a:p>
            <a:pPr marL="0" indent="0">
              <a:buNone/>
            </a:pPr>
            <a:endParaRPr lang="en-GB" sz="4800" dirty="0"/>
          </a:p>
          <a:p>
            <a:pPr marL="0" indent="0">
              <a:buNone/>
            </a:pPr>
            <a:r>
              <a:rPr lang="en-GB" sz="4800" dirty="0"/>
              <a:t>                                                   </a:t>
            </a:r>
          </a:p>
          <a:p>
            <a:pPr marL="0" indent="0">
              <a:buNone/>
            </a:pPr>
            <a:r>
              <a:rPr lang="en-GB" sz="4800" b="1" dirty="0">
                <a:solidFill>
                  <a:srgbClr val="FF0000"/>
                </a:solidFill>
                <a:latin typeface="Century Gothic" panose="020B0502020202020204" pitchFamily="34" charset="0"/>
              </a:rPr>
              <a:t>                                                                                                                 </a:t>
            </a:r>
            <a:endParaRPr lang="en-GB" sz="2400" b="1" dirty="0">
              <a:solidFill>
                <a:srgbClr val="FF0000"/>
              </a:solidFill>
              <a:latin typeface="Century Gothic" panose="020B0502020202020204" pitchFamily="34" charset="0"/>
            </a:endParaRPr>
          </a:p>
          <a:p>
            <a:pPr marL="0" indent="0">
              <a:buNone/>
            </a:pPr>
            <a:r>
              <a:rPr lang="en-GB" sz="2400" b="1" dirty="0">
                <a:solidFill>
                  <a:srgbClr val="FF0000"/>
                </a:solidFill>
                <a:latin typeface="Century Gothic" panose="020B0502020202020204" pitchFamily="34" charset="0"/>
              </a:rPr>
              <a:t>                                                                                                                   </a:t>
            </a:r>
            <a:endParaRPr lang="en-GB" sz="4800" b="1" i="1" dirty="0">
              <a:solidFill>
                <a:srgbClr val="FF0000"/>
              </a:solidFill>
              <a:latin typeface="Century Gothic" panose="020B0502020202020204" pitchFamily="34" charset="0"/>
            </a:endParaRPr>
          </a:p>
          <a:p>
            <a:pPr marL="0" indent="0">
              <a:buNone/>
            </a:pPr>
            <a:endParaRPr lang="en-GB" sz="4800" dirty="0"/>
          </a:p>
          <a:p>
            <a:pPr marL="0" indent="0">
              <a:buNone/>
            </a:pPr>
            <a:r>
              <a:rPr lang="en-GB" sz="4800" dirty="0"/>
              <a:t>reading </a:t>
            </a:r>
          </a:p>
          <a:p>
            <a:pPr marL="0" indent="0">
              <a:buNone/>
            </a:pPr>
            <a:r>
              <a:rPr lang="en-GB" sz="4800" dirty="0"/>
              <a:t>                           </a:t>
            </a:r>
          </a:p>
        </p:txBody>
      </p:sp>
      <p:pic>
        <p:nvPicPr>
          <p:cNvPr id="7" name="Picture 6">
            <a:extLst>
              <a:ext uri="{FF2B5EF4-FFF2-40B4-BE49-F238E27FC236}">
                <a16:creationId xmlns:a16="http://schemas.microsoft.com/office/drawing/2014/main" id="{1EF6AEF6-6C4C-4CDD-917F-602278630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814" y="1381354"/>
            <a:ext cx="2228850" cy="1924050"/>
          </a:xfrm>
          <a:prstGeom prst="rect">
            <a:avLst/>
          </a:prstGeom>
        </p:spPr>
      </p:pic>
      <p:pic>
        <p:nvPicPr>
          <p:cNvPr id="9" name="Picture 8">
            <a:extLst>
              <a:ext uri="{FF2B5EF4-FFF2-40B4-BE49-F238E27FC236}">
                <a16:creationId xmlns:a16="http://schemas.microsoft.com/office/drawing/2014/main" id="{7745DB65-80DD-4F98-A404-B0089EA8F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233" y="4086530"/>
            <a:ext cx="2548953" cy="2237813"/>
          </a:xfrm>
          <a:prstGeom prst="rect">
            <a:avLst/>
          </a:prstGeom>
        </p:spPr>
      </p:pic>
      <p:pic>
        <p:nvPicPr>
          <p:cNvPr id="13" name="Picture 12">
            <a:extLst>
              <a:ext uri="{FF2B5EF4-FFF2-40B4-BE49-F238E27FC236}">
                <a16:creationId xmlns:a16="http://schemas.microsoft.com/office/drawing/2014/main" id="{17B7A691-8A7F-4A0F-BF4B-2A22D1ABB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8283" y="1563395"/>
            <a:ext cx="3139839" cy="1734139"/>
          </a:xfrm>
          <a:prstGeom prst="rect">
            <a:avLst/>
          </a:prstGeom>
        </p:spPr>
      </p:pic>
      <p:pic>
        <p:nvPicPr>
          <p:cNvPr id="18" name="Picture 17">
            <a:extLst>
              <a:ext uri="{FF2B5EF4-FFF2-40B4-BE49-F238E27FC236}">
                <a16:creationId xmlns:a16="http://schemas.microsoft.com/office/drawing/2014/main" id="{47A10B36-F897-4F67-B0B2-D1D86B0F56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12492" y="3166858"/>
            <a:ext cx="4391153" cy="1286784"/>
          </a:xfrm>
          <a:prstGeom prst="rect">
            <a:avLst/>
          </a:prstGeom>
        </p:spPr>
      </p:pic>
      <p:sp>
        <p:nvSpPr>
          <p:cNvPr id="4" name="AutoShape 2" descr="Image result for pronunciation clip art">
            <a:extLst>
              <a:ext uri="{FF2B5EF4-FFF2-40B4-BE49-F238E27FC236}">
                <a16:creationId xmlns:a16="http://schemas.microsoft.com/office/drawing/2014/main" id="{27BAFB01-2478-4EA6-AA77-4ECCF8C64B66}"/>
              </a:ext>
            </a:extLst>
          </p:cNvPr>
          <p:cNvSpPr>
            <a:spLocks noChangeAspect="1" noChangeArrowheads="1"/>
          </p:cNvSpPr>
          <p:nvPr/>
        </p:nvSpPr>
        <p:spPr bwMode="auto">
          <a:xfrm>
            <a:off x="4967288" y="2614613"/>
            <a:ext cx="2257425" cy="1628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4" descr="Image result for pronunciation clip art">
            <a:extLst>
              <a:ext uri="{FF2B5EF4-FFF2-40B4-BE49-F238E27FC236}">
                <a16:creationId xmlns:a16="http://schemas.microsoft.com/office/drawing/2014/main" id="{A2CF322D-AC0F-4987-A2A8-C3715730A3C6}"/>
              </a:ext>
            </a:extLst>
          </p:cNvPr>
          <p:cNvSpPr>
            <a:spLocks noChangeAspect="1" noChangeArrowheads="1"/>
          </p:cNvSpPr>
          <p:nvPr/>
        </p:nvSpPr>
        <p:spPr bwMode="auto">
          <a:xfrm>
            <a:off x="5119688" y="2767013"/>
            <a:ext cx="2257425" cy="1628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AutoShape 8" descr="Image result for Pronunciation Word Clip Art">
            <a:extLst>
              <a:ext uri="{FF2B5EF4-FFF2-40B4-BE49-F238E27FC236}">
                <a16:creationId xmlns:a16="http://schemas.microsoft.com/office/drawing/2014/main" id="{8B678656-A20D-48FC-A04F-5CA4E747E33E}"/>
              </a:ext>
            </a:extLst>
          </p:cNvPr>
          <p:cNvSpPr>
            <a:spLocks noChangeAspect="1" noChangeArrowheads="1"/>
          </p:cNvSpPr>
          <p:nvPr/>
        </p:nvSpPr>
        <p:spPr bwMode="auto">
          <a:xfrm>
            <a:off x="5114925" y="2667000"/>
            <a:ext cx="1962150" cy="1524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4" name="Picture 23">
            <a:extLst>
              <a:ext uri="{FF2B5EF4-FFF2-40B4-BE49-F238E27FC236}">
                <a16:creationId xmlns:a16="http://schemas.microsoft.com/office/drawing/2014/main" id="{261FC501-CA6F-43AD-BEDA-85556B4BC48D}"/>
              </a:ext>
            </a:extLst>
          </p:cNvPr>
          <p:cNvPicPr>
            <a:picLocks noChangeAspect="1"/>
          </p:cNvPicPr>
          <p:nvPr/>
        </p:nvPicPr>
        <p:blipFill>
          <a:blip r:embed="rId7"/>
          <a:stretch>
            <a:fillRect/>
          </a:stretch>
        </p:blipFill>
        <p:spPr>
          <a:xfrm>
            <a:off x="8598718" y="4191000"/>
            <a:ext cx="2741346" cy="2133343"/>
          </a:xfrm>
          <a:prstGeom prst="rect">
            <a:avLst/>
          </a:prstGeom>
        </p:spPr>
      </p:pic>
      <p:cxnSp>
        <p:nvCxnSpPr>
          <p:cNvPr id="26" name="Straight Connector 25">
            <a:extLst>
              <a:ext uri="{FF2B5EF4-FFF2-40B4-BE49-F238E27FC236}">
                <a16:creationId xmlns:a16="http://schemas.microsoft.com/office/drawing/2014/main" id="{0866C0CA-29A7-4C20-B07C-D63670901D55}"/>
              </a:ext>
            </a:extLst>
          </p:cNvPr>
          <p:cNvCxnSpPr/>
          <p:nvPr/>
        </p:nvCxnSpPr>
        <p:spPr>
          <a:xfrm>
            <a:off x="2786325" y="2514600"/>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C024C0C-C010-4CAB-BF22-022DC5958F92}"/>
              </a:ext>
            </a:extLst>
          </p:cNvPr>
          <p:cNvCxnSpPr/>
          <p:nvPr/>
        </p:nvCxnSpPr>
        <p:spPr>
          <a:xfrm flipV="1">
            <a:off x="8117058" y="3166858"/>
            <a:ext cx="481660" cy="4145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E99B28E-6E21-4BF3-8174-D50D053017D6}"/>
              </a:ext>
            </a:extLst>
          </p:cNvPr>
          <p:cNvCxnSpPr/>
          <p:nvPr/>
        </p:nvCxnSpPr>
        <p:spPr>
          <a:xfrm>
            <a:off x="8003645" y="4557932"/>
            <a:ext cx="595073" cy="9566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90DAC84-AE5E-4E67-BD91-207AC9707C22}"/>
              </a:ext>
            </a:extLst>
          </p:cNvPr>
          <p:cNvCxnSpPr>
            <a:endCxn id="9" idx="3"/>
          </p:cNvCxnSpPr>
          <p:nvPr/>
        </p:nvCxnSpPr>
        <p:spPr>
          <a:xfrm flipH="1">
            <a:off x="3018186" y="4557932"/>
            <a:ext cx="594306" cy="64750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322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4F820-DFBE-4B3A-BD0B-4A8535F35E1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4E1FF06-65A4-4F2D-A38F-F9DA054C5DF4}"/>
              </a:ext>
            </a:extLst>
          </p:cNvPr>
          <p:cNvSpPr>
            <a:spLocks noGrp="1"/>
          </p:cNvSpPr>
          <p:nvPr>
            <p:ph idx="1"/>
          </p:nvPr>
        </p:nvSpPr>
        <p:spPr>
          <a:xfrm>
            <a:off x="838200" y="1111348"/>
            <a:ext cx="10515600" cy="5065615"/>
          </a:xfrm>
        </p:spPr>
        <p:txBody>
          <a:bodyPr/>
          <a:lstStyle/>
          <a:p>
            <a:pPr marL="0" indent="0">
              <a:buNone/>
            </a:pPr>
            <a:endParaRPr lang="en-GB" sz="4800" b="1" i="1" dirty="0"/>
          </a:p>
          <a:p>
            <a:pPr marL="0" indent="0">
              <a:buNone/>
            </a:pPr>
            <a:r>
              <a:rPr lang="en-GB" sz="4800" b="1" i="1" dirty="0"/>
              <a:t>Give peace a chance!</a:t>
            </a:r>
          </a:p>
          <a:p>
            <a:pPr marL="0" indent="0">
              <a:buNone/>
            </a:pPr>
            <a:endParaRPr lang="en-GB" sz="4800" b="1" i="1" dirty="0"/>
          </a:p>
          <a:p>
            <a:pPr marL="0" indent="0">
              <a:buNone/>
            </a:pPr>
            <a:r>
              <a:rPr lang="en-GB" sz="4800" b="1" i="1" dirty="0"/>
              <a:t>Power to the people!</a:t>
            </a:r>
          </a:p>
          <a:p>
            <a:pPr marL="0" indent="0">
              <a:buNone/>
            </a:pPr>
            <a:endParaRPr lang="en-GB" sz="4800" b="1" i="1" dirty="0"/>
          </a:p>
          <a:p>
            <a:pPr marL="0" indent="0">
              <a:buNone/>
            </a:pPr>
            <a:r>
              <a:rPr lang="en-GB" sz="4800" b="1" i="1" dirty="0"/>
              <a:t>A fair day’s wages for a fair day’s work!</a:t>
            </a:r>
          </a:p>
          <a:p>
            <a:endParaRPr lang="en-GB" dirty="0"/>
          </a:p>
        </p:txBody>
      </p:sp>
      <p:sp>
        <p:nvSpPr>
          <p:cNvPr id="4" name="Rectangle 3">
            <a:extLst>
              <a:ext uri="{FF2B5EF4-FFF2-40B4-BE49-F238E27FC236}">
                <a16:creationId xmlns:a16="http://schemas.microsoft.com/office/drawing/2014/main" id="{F31AD9EA-E20F-4055-9F13-F319C43F63E2}"/>
              </a:ext>
            </a:extLst>
          </p:cNvPr>
          <p:cNvSpPr/>
          <p:nvPr/>
        </p:nvSpPr>
        <p:spPr>
          <a:xfrm>
            <a:off x="2672862" y="1690688"/>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29AAE6A-CE38-46C5-AFB1-9136CC5685D4}"/>
              </a:ext>
            </a:extLst>
          </p:cNvPr>
          <p:cNvSpPr/>
          <p:nvPr/>
        </p:nvSpPr>
        <p:spPr>
          <a:xfrm>
            <a:off x="4881488" y="1636982"/>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6811087-0B12-4EC1-AD03-087C1D6195AA}"/>
              </a:ext>
            </a:extLst>
          </p:cNvPr>
          <p:cNvSpPr/>
          <p:nvPr/>
        </p:nvSpPr>
        <p:spPr>
          <a:xfrm>
            <a:off x="1237956" y="3077308"/>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81ED619-13D7-4277-B82F-937014F021F7}"/>
              </a:ext>
            </a:extLst>
          </p:cNvPr>
          <p:cNvSpPr/>
          <p:nvPr/>
        </p:nvSpPr>
        <p:spPr>
          <a:xfrm>
            <a:off x="4754880" y="3257294"/>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F04F8A4-3166-4C01-A21B-9C910E3CD50A}"/>
              </a:ext>
            </a:extLst>
          </p:cNvPr>
          <p:cNvSpPr/>
          <p:nvPr/>
        </p:nvSpPr>
        <p:spPr>
          <a:xfrm>
            <a:off x="4332849" y="4811132"/>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1A70BF9-26C2-44D2-B36A-B34752CD46CD}"/>
              </a:ext>
            </a:extLst>
          </p:cNvPr>
          <p:cNvSpPr/>
          <p:nvPr/>
        </p:nvSpPr>
        <p:spPr>
          <a:xfrm>
            <a:off x="9819249" y="4811132"/>
            <a:ext cx="478302" cy="351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EF96AABC-9292-442C-B8DE-76BD06B9BFE7}"/>
              </a:ext>
            </a:extLst>
          </p:cNvPr>
          <p:cNvCxnSpPr/>
          <p:nvPr/>
        </p:nvCxnSpPr>
        <p:spPr>
          <a:xfrm>
            <a:off x="5233182" y="3337451"/>
            <a:ext cx="1026942" cy="229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0EC3196-802D-489C-9F71-DD67ACCF48DD}"/>
              </a:ext>
            </a:extLst>
          </p:cNvPr>
          <p:cNvCxnSpPr/>
          <p:nvPr/>
        </p:nvCxnSpPr>
        <p:spPr>
          <a:xfrm>
            <a:off x="5512190" y="1965228"/>
            <a:ext cx="1026942" cy="229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ED0FCB9-521B-491B-9AF7-C2FCA388DCFB}"/>
              </a:ext>
            </a:extLst>
          </p:cNvPr>
          <p:cNvCxnSpPr/>
          <p:nvPr/>
        </p:nvCxnSpPr>
        <p:spPr>
          <a:xfrm>
            <a:off x="10245969" y="4986978"/>
            <a:ext cx="1026942" cy="229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7DD10D50-F6FE-409A-8D9A-F17B27C31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5449" y="1690688"/>
            <a:ext cx="2028825" cy="2124075"/>
          </a:xfrm>
          <a:prstGeom prst="rect">
            <a:avLst/>
          </a:prstGeom>
        </p:spPr>
      </p:pic>
    </p:spTree>
    <p:extLst>
      <p:ext uri="{BB962C8B-B14F-4D97-AF65-F5344CB8AC3E}">
        <p14:creationId xmlns:p14="http://schemas.microsoft.com/office/powerpoint/2010/main" val="1825719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AE07-7CC4-4C74-9A64-A7165711CBA6}"/>
              </a:ext>
            </a:extLst>
          </p:cNvPr>
          <p:cNvSpPr>
            <a:spLocks noGrp="1"/>
          </p:cNvSpPr>
          <p:nvPr>
            <p:ph type="title"/>
          </p:nvPr>
        </p:nvSpPr>
        <p:spPr/>
        <p:txBody>
          <a:bodyPr/>
          <a:lstStyle/>
          <a:p>
            <a:pPr algn="ctr"/>
            <a:r>
              <a:rPr lang="en-GB" b="1" dirty="0">
                <a:solidFill>
                  <a:srgbClr val="7030A0"/>
                </a:solidFill>
              </a:rPr>
              <a:t>Writing slogans</a:t>
            </a:r>
          </a:p>
        </p:txBody>
      </p:sp>
      <p:sp>
        <p:nvSpPr>
          <p:cNvPr id="3" name="Content Placeholder 2">
            <a:extLst>
              <a:ext uri="{FF2B5EF4-FFF2-40B4-BE49-F238E27FC236}">
                <a16:creationId xmlns:a16="http://schemas.microsoft.com/office/drawing/2014/main" id="{1D18D485-2FEB-4D23-AD9F-D5185221AD91}"/>
              </a:ext>
            </a:extLst>
          </p:cNvPr>
          <p:cNvSpPr>
            <a:spLocks noGrp="1"/>
          </p:cNvSpPr>
          <p:nvPr>
            <p:ph idx="1"/>
          </p:nvPr>
        </p:nvSpPr>
        <p:spPr/>
        <p:txBody>
          <a:bodyPr>
            <a:normAutofit/>
          </a:bodyPr>
          <a:lstStyle/>
          <a:p>
            <a:pPr marL="0" indent="0">
              <a:buNone/>
            </a:pPr>
            <a:r>
              <a:rPr lang="en-GB" sz="4800" b="1" dirty="0">
                <a:solidFill>
                  <a:srgbClr val="7030A0"/>
                </a:solidFill>
              </a:rPr>
              <a:t>Write some slogans of your own about things you think are really important. Decide on the sentence stresses and the intonation.</a:t>
            </a:r>
          </a:p>
          <a:p>
            <a:pPr marL="0" indent="0">
              <a:buNone/>
            </a:pPr>
            <a:r>
              <a:rPr lang="en-GB" sz="4800" b="1" dirty="0">
                <a:solidFill>
                  <a:srgbClr val="7030A0"/>
                </a:solidFill>
              </a:rPr>
              <a:t>Practise chanting them!</a:t>
            </a:r>
          </a:p>
        </p:txBody>
      </p:sp>
      <p:pic>
        <p:nvPicPr>
          <p:cNvPr id="4" name="Picture 3">
            <a:extLst>
              <a:ext uri="{FF2B5EF4-FFF2-40B4-BE49-F238E27FC236}">
                <a16:creationId xmlns:a16="http://schemas.microsoft.com/office/drawing/2014/main" id="{28A9115C-9F58-4290-B25A-465A7BC82E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2413" y="4001294"/>
            <a:ext cx="2028825" cy="2124075"/>
          </a:xfrm>
          <a:prstGeom prst="rect">
            <a:avLst/>
          </a:prstGeom>
        </p:spPr>
      </p:pic>
    </p:spTree>
    <p:extLst>
      <p:ext uri="{BB962C8B-B14F-4D97-AF65-F5344CB8AC3E}">
        <p14:creationId xmlns:p14="http://schemas.microsoft.com/office/powerpoint/2010/main" val="1148473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B00F1-5E03-42A0-8253-B2CD40599BDF}"/>
              </a:ext>
            </a:extLst>
          </p:cNvPr>
          <p:cNvSpPr>
            <a:spLocks noGrp="1"/>
          </p:cNvSpPr>
          <p:nvPr>
            <p:ph type="title"/>
          </p:nvPr>
        </p:nvSpPr>
        <p:spPr/>
        <p:txBody>
          <a:bodyPr/>
          <a:lstStyle/>
          <a:p>
            <a:pPr algn="ctr"/>
            <a:r>
              <a:rPr lang="en-GB" b="1" dirty="0">
                <a:solidFill>
                  <a:srgbClr val="7030A0"/>
                </a:solidFill>
              </a:rPr>
              <a:t>Homework</a:t>
            </a:r>
          </a:p>
        </p:txBody>
      </p:sp>
      <p:sp>
        <p:nvSpPr>
          <p:cNvPr id="3" name="Content Placeholder 2">
            <a:extLst>
              <a:ext uri="{FF2B5EF4-FFF2-40B4-BE49-F238E27FC236}">
                <a16:creationId xmlns:a16="http://schemas.microsoft.com/office/drawing/2014/main" id="{5BE733E3-12D1-4C4F-A00A-DE4622856345}"/>
              </a:ext>
            </a:extLst>
          </p:cNvPr>
          <p:cNvSpPr>
            <a:spLocks noGrp="1"/>
          </p:cNvSpPr>
          <p:nvPr>
            <p:ph idx="1"/>
          </p:nvPr>
        </p:nvSpPr>
        <p:spPr/>
        <p:txBody>
          <a:bodyPr/>
          <a:lstStyle/>
          <a:p>
            <a:pPr marL="0" indent="0">
              <a:buNone/>
            </a:pPr>
            <a:r>
              <a:rPr lang="en-GB" sz="5400" b="1" dirty="0">
                <a:solidFill>
                  <a:srgbClr val="7030A0"/>
                </a:solidFill>
              </a:rPr>
              <a:t>Read the original text:</a:t>
            </a:r>
          </a:p>
          <a:p>
            <a:pPr marL="0" indent="0">
              <a:buNone/>
            </a:pPr>
            <a:r>
              <a:rPr lang="en-GB" dirty="0">
                <a:hlinkClick r:id="rId2"/>
              </a:rPr>
              <a:t>https://newint.org/features/2017/12/01/shrinking-political-space</a:t>
            </a:r>
            <a:r>
              <a:rPr lang="en-GB" dirty="0"/>
              <a:t> </a:t>
            </a:r>
          </a:p>
        </p:txBody>
      </p:sp>
    </p:spTree>
    <p:extLst>
      <p:ext uri="{BB962C8B-B14F-4D97-AF65-F5344CB8AC3E}">
        <p14:creationId xmlns:p14="http://schemas.microsoft.com/office/powerpoint/2010/main" val="4142749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3283F-99AA-42DA-8AAA-EC1BB6829D0B}"/>
              </a:ext>
            </a:extLst>
          </p:cNvPr>
          <p:cNvSpPr>
            <a:spLocks noGrp="1"/>
          </p:cNvSpPr>
          <p:nvPr>
            <p:ph type="title"/>
          </p:nvPr>
        </p:nvSpPr>
        <p:spPr/>
        <p:txBody>
          <a:bodyPr>
            <a:normAutofit/>
          </a:bodyPr>
          <a:lstStyle/>
          <a:p>
            <a:pPr algn="ctr"/>
            <a:r>
              <a:rPr lang="en-GB" sz="8800" b="1" dirty="0">
                <a:solidFill>
                  <a:srgbClr val="7030A0"/>
                </a:solidFill>
              </a:rPr>
              <a:t>      Definition</a:t>
            </a:r>
          </a:p>
        </p:txBody>
      </p:sp>
      <p:sp>
        <p:nvSpPr>
          <p:cNvPr id="3" name="Content Placeholder 2">
            <a:extLst>
              <a:ext uri="{FF2B5EF4-FFF2-40B4-BE49-F238E27FC236}">
                <a16:creationId xmlns:a16="http://schemas.microsoft.com/office/drawing/2014/main" id="{F43CF6E4-6247-4D64-8C8B-3A50335657F5}"/>
              </a:ext>
            </a:extLst>
          </p:cNvPr>
          <p:cNvSpPr>
            <a:spLocks noGrp="1"/>
          </p:cNvSpPr>
          <p:nvPr>
            <p:ph idx="1"/>
          </p:nvPr>
        </p:nvSpPr>
        <p:spPr/>
        <p:txBody>
          <a:bodyPr/>
          <a:lstStyle/>
          <a:p>
            <a:pPr marL="0" indent="0">
              <a:buNone/>
            </a:pPr>
            <a:r>
              <a:rPr lang="en-GB" sz="6600" b="1" dirty="0">
                <a:solidFill>
                  <a:srgbClr val="002060"/>
                </a:solidFill>
              </a:rPr>
              <a:t>What is this a definition of?</a:t>
            </a:r>
          </a:p>
          <a:p>
            <a:pPr marL="0" indent="0">
              <a:buNone/>
            </a:pPr>
            <a:endParaRPr lang="en-GB" dirty="0"/>
          </a:p>
          <a:p>
            <a:pPr marL="0" indent="0">
              <a:buNone/>
            </a:pPr>
            <a:r>
              <a:rPr lang="en-GB" sz="6600" b="1" dirty="0">
                <a:solidFill>
                  <a:srgbClr val="7030A0"/>
                </a:solidFill>
              </a:rPr>
              <a:t>“Government of the people, by the people, and for the people.”</a:t>
            </a:r>
          </a:p>
        </p:txBody>
      </p:sp>
      <p:pic>
        <p:nvPicPr>
          <p:cNvPr id="4" name="Picture 3">
            <a:extLst>
              <a:ext uri="{FF2B5EF4-FFF2-40B4-BE49-F238E27FC236}">
                <a16:creationId xmlns:a16="http://schemas.microsoft.com/office/drawing/2014/main" id="{A82FE5F0-2E25-4681-B802-A8BC15020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291" y="230188"/>
            <a:ext cx="3666392" cy="1074400"/>
          </a:xfrm>
          <a:prstGeom prst="rect">
            <a:avLst/>
          </a:prstGeom>
        </p:spPr>
      </p:pic>
    </p:spTree>
    <p:extLst>
      <p:ext uri="{BB962C8B-B14F-4D97-AF65-F5344CB8AC3E}">
        <p14:creationId xmlns:p14="http://schemas.microsoft.com/office/powerpoint/2010/main" val="1411909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2907D-CF52-4196-902A-BB5F7B3884F4}"/>
              </a:ext>
            </a:extLst>
          </p:cNvPr>
          <p:cNvSpPr>
            <a:spLocks noGrp="1"/>
          </p:cNvSpPr>
          <p:nvPr>
            <p:ph type="title"/>
          </p:nvPr>
        </p:nvSpPr>
        <p:spPr/>
        <p:txBody>
          <a:bodyPr>
            <a:normAutofit/>
          </a:bodyPr>
          <a:lstStyle/>
          <a:p>
            <a:r>
              <a:rPr lang="en-GB" sz="8000" b="1" dirty="0">
                <a:solidFill>
                  <a:srgbClr val="7030A0"/>
                </a:solidFill>
              </a:rPr>
              <a:t>Is the UK a democracy?</a:t>
            </a:r>
          </a:p>
        </p:txBody>
      </p:sp>
      <p:sp>
        <p:nvSpPr>
          <p:cNvPr id="3" name="Content Placeholder 2">
            <a:extLst>
              <a:ext uri="{FF2B5EF4-FFF2-40B4-BE49-F238E27FC236}">
                <a16:creationId xmlns:a16="http://schemas.microsoft.com/office/drawing/2014/main" id="{1A6BC1EB-CD5C-403D-BF3E-7B116AD78BF8}"/>
              </a:ext>
            </a:extLst>
          </p:cNvPr>
          <p:cNvSpPr>
            <a:spLocks noGrp="1"/>
          </p:cNvSpPr>
          <p:nvPr>
            <p:ph idx="1"/>
          </p:nvPr>
        </p:nvSpPr>
        <p:spPr>
          <a:xfrm>
            <a:off x="838200" y="1354667"/>
            <a:ext cx="10515600" cy="4822296"/>
          </a:xfrm>
        </p:spPr>
        <p:txBody>
          <a:bodyPr>
            <a:noAutofit/>
          </a:bodyPr>
          <a:lstStyle/>
          <a:p>
            <a:pPr marL="0" indent="0">
              <a:buNone/>
            </a:pPr>
            <a:r>
              <a:rPr lang="en-GB" sz="3200" b="1" dirty="0"/>
              <a:t>Consider these facts about the UK parliament:</a:t>
            </a:r>
          </a:p>
          <a:p>
            <a:pPr marL="0" indent="0">
              <a:buNone/>
            </a:pPr>
            <a:r>
              <a:rPr lang="en-GB" sz="3200" b="1" dirty="0"/>
              <a:t>1) In the UK parliament after the 2015 election there were 650 MPs</a:t>
            </a:r>
          </a:p>
          <a:p>
            <a:pPr marL="0" indent="0">
              <a:buNone/>
            </a:pPr>
            <a:r>
              <a:rPr lang="en-GB" sz="3200" b="1" dirty="0"/>
              <a:t>2) There were 208 female MPs</a:t>
            </a:r>
          </a:p>
          <a:p>
            <a:pPr marL="0" indent="0">
              <a:buNone/>
            </a:pPr>
            <a:r>
              <a:rPr lang="en-GB" sz="3200" b="1" dirty="0"/>
              <a:t>3) The average age of MPs was 50</a:t>
            </a:r>
          </a:p>
          <a:p>
            <a:pPr marL="0" indent="0">
              <a:buNone/>
            </a:pPr>
            <a:r>
              <a:rPr lang="en-GB" sz="3200" b="1" dirty="0"/>
              <a:t>4) There were 52 MPs from ethnic minorities</a:t>
            </a:r>
          </a:p>
          <a:p>
            <a:pPr marL="0" indent="0">
              <a:buNone/>
            </a:pPr>
            <a:r>
              <a:rPr lang="en-GB" sz="3200" b="1" dirty="0"/>
              <a:t>5) MPs do not have to live in their constituency</a:t>
            </a:r>
          </a:p>
          <a:p>
            <a:pPr marL="0" indent="0">
              <a:buNone/>
            </a:pPr>
            <a:r>
              <a:rPr lang="en-GB" sz="3200" b="1" dirty="0"/>
              <a:t>6) 37% voted for the Conservatives – they had 331 MPs</a:t>
            </a:r>
          </a:p>
          <a:p>
            <a:pPr marL="0" indent="0">
              <a:buNone/>
            </a:pPr>
            <a:r>
              <a:rPr lang="en-GB" sz="3200" b="1" dirty="0"/>
              <a:t>7) 31% voted for the Labour party - they had 232 MPs</a:t>
            </a:r>
          </a:p>
          <a:p>
            <a:pPr marL="0" indent="0">
              <a:buNone/>
            </a:pPr>
            <a:r>
              <a:rPr lang="en-GB" sz="3200" b="1" dirty="0"/>
              <a:t>8) 4% voted for the Green Party -  they had 1 MP</a:t>
            </a:r>
          </a:p>
        </p:txBody>
      </p:sp>
    </p:spTree>
    <p:extLst>
      <p:ext uri="{BB962C8B-B14F-4D97-AF65-F5344CB8AC3E}">
        <p14:creationId xmlns:p14="http://schemas.microsoft.com/office/powerpoint/2010/main" val="4196495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40254" y="-82160"/>
            <a:ext cx="7104926" cy="6527780"/>
          </a:xfrm>
        </p:spPr>
        <p:txBody>
          <a:bodyPr>
            <a:noAutofit/>
          </a:bodyPr>
          <a:lstStyle/>
          <a:p>
            <a:pPr marL="0" indent="0">
              <a:buNone/>
            </a:pPr>
            <a:r>
              <a:rPr lang="en-GB" sz="3600" b="1" dirty="0">
                <a:solidFill>
                  <a:srgbClr val="7030A0"/>
                </a:solidFill>
              </a:rPr>
              <a:t>Match the meanings and the words:</a:t>
            </a:r>
          </a:p>
          <a:p>
            <a:pPr marL="0" indent="0">
              <a:buNone/>
            </a:pPr>
            <a:r>
              <a:rPr lang="en-GB" sz="3600" b="1" dirty="0"/>
              <a:t>a) to feel happy about something</a:t>
            </a:r>
            <a:endParaRPr lang="en-GB" sz="3600" dirty="0"/>
          </a:p>
          <a:p>
            <a:pPr marL="0" indent="0">
              <a:buNone/>
            </a:pPr>
            <a:r>
              <a:rPr lang="en-GB" sz="3600" b="1" dirty="0"/>
              <a:t>b) the place where people go to vote</a:t>
            </a:r>
            <a:endParaRPr lang="en-GB" sz="3600" dirty="0"/>
          </a:p>
          <a:p>
            <a:pPr marL="0" indent="0">
              <a:buNone/>
            </a:pPr>
            <a:r>
              <a:rPr lang="en-GB" sz="3600" b="1" dirty="0"/>
              <a:t>c) the right to talk about opinions in public </a:t>
            </a:r>
          </a:p>
          <a:p>
            <a:pPr marL="0" indent="0">
              <a:buNone/>
            </a:pPr>
            <a:r>
              <a:rPr lang="en-GB" sz="3600" b="1" dirty="0"/>
              <a:t>d) to repeat words aloud like a song</a:t>
            </a:r>
          </a:p>
          <a:p>
            <a:pPr marL="0" indent="0">
              <a:buNone/>
            </a:pPr>
            <a:r>
              <a:rPr lang="en-GB" sz="3600" b="1" dirty="0"/>
              <a:t>e) belonging to the people</a:t>
            </a:r>
          </a:p>
          <a:p>
            <a:pPr marL="0" indent="0">
              <a:buNone/>
            </a:pPr>
            <a:r>
              <a:rPr lang="en-GB" sz="3600" b="1" dirty="0"/>
              <a:t>f) cruelty, violent action </a:t>
            </a:r>
          </a:p>
          <a:p>
            <a:pPr marL="0" indent="0">
              <a:buNone/>
            </a:pPr>
            <a:r>
              <a:rPr lang="en-GB" sz="3600" b="1" dirty="0"/>
              <a:t>g) army of citizens               </a:t>
            </a:r>
          </a:p>
          <a:p>
            <a:pPr marL="0" indent="0">
              <a:buNone/>
            </a:pPr>
            <a:r>
              <a:rPr lang="en-GB" sz="3600" b="1" dirty="0"/>
              <a:t>h) not fair, having no good reason</a:t>
            </a:r>
          </a:p>
          <a:p>
            <a:pPr marL="0" indent="0">
              <a:buNone/>
            </a:pPr>
            <a:endParaRPr lang="en-GB" sz="3200" b="1" dirty="0"/>
          </a:p>
          <a:p>
            <a:pPr marL="0" indent="0">
              <a:buNone/>
            </a:pPr>
            <a:endParaRPr lang="en-GB" sz="3200" dirty="0"/>
          </a:p>
          <a:p>
            <a:pPr marL="0" indent="0">
              <a:buNone/>
            </a:pPr>
            <a:endParaRPr lang="en-GB" sz="3200" b="1" dirty="0"/>
          </a:p>
          <a:p>
            <a:pPr marL="742950" indent="-742950">
              <a:buFont typeface="Arial" panose="020B0604020202020204" pitchFamily="34" charset="0"/>
              <a:buAutoNum type="alphaLcParenR"/>
            </a:pPr>
            <a:endParaRPr lang="en-GB" sz="3200" b="1" dirty="0"/>
          </a:p>
          <a:p>
            <a:pPr marL="742950" indent="-742950">
              <a:buFont typeface="Arial" panose="020B0604020202020204" pitchFamily="34" charset="0"/>
              <a:buAutoNum type="alphaLcParenR"/>
            </a:pPr>
            <a:endParaRPr lang="en-GB" sz="3200" dirty="0"/>
          </a:p>
          <a:p>
            <a:pPr marL="742950" indent="-742950">
              <a:buAutoNum type="alphaLcParenR"/>
            </a:pPr>
            <a:endParaRPr lang="en-GB" sz="3000" b="1" dirty="0">
              <a:solidFill>
                <a:srgbClr val="FF0000"/>
              </a:solidFill>
            </a:endParaRPr>
          </a:p>
        </p:txBody>
      </p:sp>
      <p:sp>
        <p:nvSpPr>
          <p:cNvPr id="5" name="Content Placeholder 4"/>
          <p:cNvSpPr>
            <a:spLocks noGrp="1"/>
          </p:cNvSpPr>
          <p:nvPr>
            <p:ph sz="half" idx="2"/>
          </p:nvPr>
        </p:nvSpPr>
        <p:spPr>
          <a:xfrm>
            <a:off x="7345180" y="590843"/>
            <a:ext cx="4606566" cy="6105379"/>
          </a:xfrm>
        </p:spPr>
        <p:txBody>
          <a:bodyPr>
            <a:normAutofit/>
          </a:bodyPr>
          <a:lstStyle/>
          <a:p>
            <a:pPr marL="0" indent="0">
              <a:buNone/>
            </a:pPr>
            <a:r>
              <a:rPr lang="en-GB" sz="4000" b="1" dirty="0">
                <a:solidFill>
                  <a:srgbClr val="7030A0"/>
                </a:solidFill>
              </a:rPr>
              <a:t>1) chant</a:t>
            </a:r>
          </a:p>
          <a:p>
            <a:pPr marL="0" indent="0">
              <a:buNone/>
            </a:pPr>
            <a:r>
              <a:rPr lang="en-GB" sz="4000" b="1" dirty="0">
                <a:solidFill>
                  <a:srgbClr val="7030A0"/>
                </a:solidFill>
              </a:rPr>
              <a:t>2) celebrate</a:t>
            </a:r>
          </a:p>
          <a:p>
            <a:pPr marL="0" indent="0">
              <a:buNone/>
            </a:pPr>
            <a:r>
              <a:rPr lang="en-GB" sz="4000" b="1" dirty="0">
                <a:solidFill>
                  <a:srgbClr val="7030A0"/>
                </a:solidFill>
              </a:rPr>
              <a:t>3) brutality</a:t>
            </a:r>
          </a:p>
          <a:p>
            <a:pPr marL="0" indent="0">
              <a:buNone/>
            </a:pPr>
            <a:r>
              <a:rPr lang="en-GB" sz="4000" b="1" dirty="0">
                <a:solidFill>
                  <a:srgbClr val="7030A0"/>
                </a:solidFill>
              </a:rPr>
              <a:t>4) unjustified</a:t>
            </a:r>
          </a:p>
          <a:p>
            <a:pPr marL="0" indent="0">
              <a:buNone/>
            </a:pPr>
            <a:r>
              <a:rPr lang="en-GB" sz="4000" b="1" dirty="0">
                <a:solidFill>
                  <a:srgbClr val="7030A0"/>
                </a:solidFill>
              </a:rPr>
              <a:t>5) militia</a:t>
            </a:r>
          </a:p>
          <a:p>
            <a:pPr marL="0" indent="0">
              <a:buNone/>
            </a:pPr>
            <a:r>
              <a:rPr lang="en-GB" sz="4000" b="1" dirty="0">
                <a:solidFill>
                  <a:srgbClr val="7030A0"/>
                </a:solidFill>
              </a:rPr>
              <a:t>6) polling station</a:t>
            </a:r>
          </a:p>
          <a:p>
            <a:pPr marL="0" indent="0">
              <a:buNone/>
            </a:pPr>
            <a:r>
              <a:rPr lang="en-GB" sz="4000" b="1" dirty="0">
                <a:solidFill>
                  <a:srgbClr val="7030A0"/>
                </a:solidFill>
              </a:rPr>
              <a:t>7) freedom of speech</a:t>
            </a:r>
          </a:p>
          <a:p>
            <a:pPr marL="0" indent="0">
              <a:buNone/>
            </a:pPr>
            <a:r>
              <a:rPr lang="en-GB" sz="4000" b="1" dirty="0">
                <a:solidFill>
                  <a:srgbClr val="7030A0"/>
                </a:solidFill>
              </a:rPr>
              <a:t>8) populist</a:t>
            </a:r>
          </a:p>
        </p:txBody>
      </p:sp>
      <p:sp>
        <p:nvSpPr>
          <p:cNvPr id="8" name="Title 7">
            <a:extLst>
              <a:ext uri="{FF2B5EF4-FFF2-40B4-BE49-F238E27FC236}">
                <a16:creationId xmlns:a16="http://schemas.microsoft.com/office/drawing/2014/main" id="{301B9A7A-2809-4D22-A7F3-CA68281DBABC}"/>
              </a:ext>
            </a:extLst>
          </p:cNvPr>
          <p:cNvSpPr>
            <a:spLocks noGrp="1"/>
          </p:cNvSpPr>
          <p:nvPr>
            <p:ph type="title"/>
          </p:nvPr>
        </p:nvSpPr>
        <p:spPr>
          <a:xfrm rot="10800000" flipV="1">
            <a:off x="7833360" y="-259080"/>
            <a:ext cx="3520440" cy="960120"/>
          </a:xfrm>
        </p:spPr>
        <p:txBody>
          <a:bodyPr>
            <a:normAutofit/>
          </a:bodyPr>
          <a:lstStyle/>
          <a:p>
            <a:endParaRPr lang="en-GB" b="1" dirty="0"/>
          </a:p>
        </p:txBody>
      </p:sp>
    </p:spTree>
    <p:extLst>
      <p:ext uri="{BB962C8B-B14F-4D97-AF65-F5344CB8AC3E}">
        <p14:creationId xmlns:p14="http://schemas.microsoft.com/office/powerpoint/2010/main" val="2464459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E7D86-4F07-4FC3-AC40-927451BAACC2}"/>
              </a:ext>
            </a:extLst>
          </p:cNvPr>
          <p:cNvSpPr>
            <a:spLocks noGrp="1"/>
          </p:cNvSpPr>
          <p:nvPr>
            <p:ph type="title"/>
          </p:nvPr>
        </p:nvSpPr>
        <p:spPr>
          <a:xfrm>
            <a:off x="838200" y="365125"/>
            <a:ext cx="10515600" cy="6251575"/>
          </a:xfrm>
        </p:spPr>
        <p:txBody>
          <a:bodyPr>
            <a:normAutofit fontScale="90000"/>
          </a:bodyPr>
          <a:lstStyle/>
          <a:p>
            <a:br>
              <a:rPr lang="en-GB" dirty="0"/>
            </a:br>
            <a:br>
              <a:rPr lang="en-GB" dirty="0"/>
            </a:br>
            <a:r>
              <a:rPr lang="en-GB" b="1" dirty="0">
                <a:solidFill>
                  <a:srgbClr val="7030A0"/>
                </a:solidFill>
              </a:rPr>
              <a:t>Here are words from the text. Try to tell the story of what happened</a:t>
            </a:r>
            <a:r>
              <a:rPr lang="en-GB" dirty="0"/>
              <a:t>:</a:t>
            </a:r>
            <a:br>
              <a:rPr lang="en-GB" dirty="0"/>
            </a:br>
            <a:r>
              <a:rPr lang="en-GB" b="1" i="1" dirty="0"/>
              <a:t>      September 2017     St Louis     police</a:t>
            </a:r>
            <a:br>
              <a:rPr lang="en-GB" b="1" i="1" dirty="0"/>
            </a:br>
            <a:br>
              <a:rPr lang="en-GB" b="1" i="1" dirty="0"/>
            </a:br>
            <a:r>
              <a:rPr lang="en-GB" b="1" i="1" dirty="0"/>
              <a:t>      clear streets     protest      police brutality</a:t>
            </a:r>
            <a:br>
              <a:rPr lang="en-GB" b="1" i="1" dirty="0"/>
            </a:br>
            <a:br>
              <a:rPr lang="en-GB" b="1" i="1" dirty="0"/>
            </a:br>
            <a:r>
              <a:rPr lang="en-GB" b="1" i="1" dirty="0"/>
              <a:t>      chant     “Whose streets? Our streets!”</a:t>
            </a:r>
            <a:br>
              <a:rPr lang="en-GB" b="1" dirty="0"/>
            </a:br>
            <a:r>
              <a:rPr lang="en-GB" b="1" dirty="0">
                <a:solidFill>
                  <a:srgbClr val="7030A0"/>
                </a:solidFill>
              </a:rPr>
              <a:t>Now read and check – did anything surprise you?</a:t>
            </a:r>
          </a:p>
        </p:txBody>
      </p:sp>
      <p:pic>
        <p:nvPicPr>
          <p:cNvPr id="4" name="Content Placeholder 3">
            <a:extLst>
              <a:ext uri="{FF2B5EF4-FFF2-40B4-BE49-F238E27FC236}">
                <a16:creationId xmlns:a16="http://schemas.microsoft.com/office/drawing/2014/main" id="{04E31580-A83B-4FDF-AFA8-5F4D768C682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65501" y="241300"/>
            <a:ext cx="5093855" cy="1492704"/>
          </a:xfrm>
          <a:prstGeom prst="rect">
            <a:avLst/>
          </a:prstGeom>
        </p:spPr>
      </p:pic>
    </p:spTree>
    <p:extLst>
      <p:ext uri="{BB962C8B-B14F-4D97-AF65-F5344CB8AC3E}">
        <p14:creationId xmlns:p14="http://schemas.microsoft.com/office/powerpoint/2010/main" val="1172884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818FC6-BA6F-4EF9-906F-85E61D132650}"/>
              </a:ext>
            </a:extLst>
          </p:cNvPr>
          <p:cNvSpPr/>
          <p:nvPr/>
        </p:nvSpPr>
        <p:spPr>
          <a:xfrm>
            <a:off x="215900" y="889000"/>
            <a:ext cx="10198100" cy="5262979"/>
          </a:xfrm>
          <a:prstGeom prst="rect">
            <a:avLst/>
          </a:prstGeom>
        </p:spPr>
        <p:txBody>
          <a:bodyPr wrap="square">
            <a:spAutoFit/>
          </a:bodyPr>
          <a:lstStyle/>
          <a:p>
            <a:r>
              <a:rPr lang="en-GB" sz="4800" b="1" dirty="0"/>
              <a:t>It was difficult to believe – a line of St. Louis police was chanting ‘Whose streets? Our streets!’ But that’s exactly how they showed their power in September 2017 when they cleared the streets of people protesting against police brutality. </a:t>
            </a:r>
          </a:p>
        </p:txBody>
      </p:sp>
    </p:spTree>
    <p:extLst>
      <p:ext uri="{BB962C8B-B14F-4D97-AF65-F5344CB8AC3E}">
        <p14:creationId xmlns:p14="http://schemas.microsoft.com/office/powerpoint/2010/main" val="4120133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853B4-C4A6-43D7-A115-E8265D99A5F3}"/>
              </a:ext>
            </a:extLst>
          </p:cNvPr>
          <p:cNvSpPr>
            <a:spLocks noGrp="1"/>
          </p:cNvSpPr>
          <p:nvPr>
            <p:ph type="title"/>
          </p:nvPr>
        </p:nvSpPr>
        <p:spPr/>
        <p:txBody>
          <a:bodyPr/>
          <a:lstStyle/>
          <a:p>
            <a:r>
              <a:rPr lang="en-GB" b="1" dirty="0">
                <a:solidFill>
                  <a:srgbClr val="7030A0"/>
                </a:solidFill>
              </a:rPr>
              <a:t>What do you think – true or false?</a:t>
            </a:r>
          </a:p>
        </p:txBody>
      </p:sp>
      <p:sp>
        <p:nvSpPr>
          <p:cNvPr id="3" name="Content Placeholder 2">
            <a:extLst>
              <a:ext uri="{FF2B5EF4-FFF2-40B4-BE49-F238E27FC236}">
                <a16:creationId xmlns:a16="http://schemas.microsoft.com/office/drawing/2014/main" id="{EF9CBB57-4966-4FBB-80D0-637F5F28771C}"/>
              </a:ext>
            </a:extLst>
          </p:cNvPr>
          <p:cNvSpPr>
            <a:spLocks noGrp="1"/>
          </p:cNvSpPr>
          <p:nvPr>
            <p:ph idx="1"/>
          </p:nvPr>
        </p:nvSpPr>
        <p:spPr>
          <a:xfrm>
            <a:off x="838200" y="1480457"/>
            <a:ext cx="10515600" cy="4696506"/>
          </a:xfrm>
        </p:spPr>
        <p:txBody>
          <a:bodyPr>
            <a:normAutofit lnSpcReduction="10000"/>
          </a:bodyPr>
          <a:lstStyle/>
          <a:p>
            <a:pPr marL="514350" indent="-514350">
              <a:buFont typeface="+mj-lt"/>
              <a:buAutoNum type="arabicPeriod"/>
            </a:pPr>
            <a:r>
              <a:rPr lang="en-GB" sz="4400" b="1" dirty="0"/>
              <a:t>The protesters were celebrating.</a:t>
            </a:r>
          </a:p>
          <a:p>
            <a:pPr marL="514350" indent="-514350">
              <a:buFont typeface="+mj-lt"/>
              <a:buAutoNum type="arabicPeriod"/>
            </a:pPr>
            <a:r>
              <a:rPr lang="en-GB" sz="4400" b="1" dirty="0"/>
              <a:t>The police were celebrating.</a:t>
            </a:r>
          </a:p>
          <a:p>
            <a:pPr marL="514350" indent="-514350">
              <a:buFont typeface="+mj-lt"/>
              <a:buAutoNum type="arabicPeriod"/>
            </a:pPr>
            <a:r>
              <a:rPr lang="en-GB" sz="4400" b="1" dirty="0"/>
              <a:t>A black motorist was killed for a clear reason.</a:t>
            </a:r>
          </a:p>
          <a:p>
            <a:pPr marL="514350" indent="-514350">
              <a:buFont typeface="+mj-lt"/>
              <a:buAutoNum type="arabicPeriod"/>
            </a:pPr>
            <a:r>
              <a:rPr lang="en-GB" sz="4400" b="1" dirty="0"/>
              <a:t>The chant – “</a:t>
            </a:r>
            <a:r>
              <a:rPr lang="en-GB" sz="4400" b="1" i="1" dirty="0"/>
              <a:t>Whose streets? Our streets!” </a:t>
            </a:r>
            <a:r>
              <a:rPr lang="en-GB" sz="4400" b="1" dirty="0"/>
              <a:t>comes from the Occupy movement.</a:t>
            </a:r>
          </a:p>
          <a:p>
            <a:pPr marL="0" indent="0">
              <a:buNone/>
            </a:pPr>
            <a:r>
              <a:rPr lang="en-GB" sz="4400" b="1" dirty="0">
                <a:solidFill>
                  <a:srgbClr val="7030A0"/>
                </a:solidFill>
              </a:rPr>
              <a:t>Now read and check:</a:t>
            </a:r>
          </a:p>
          <a:p>
            <a:pPr marL="514350" indent="-514350">
              <a:buFont typeface="+mj-lt"/>
              <a:buAutoNum type="arabicPeriod"/>
            </a:pPr>
            <a:endParaRPr lang="en-GB" dirty="0"/>
          </a:p>
        </p:txBody>
      </p:sp>
      <p:pic>
        <p:nvPicPr>
          <p:cNvPr id="4" name="Picture 3">
            <a:extLst>
              <a:ext uri="{FF2B5EF4-FFF2-40B4-BE49-F238E27FC236}">
                <a16:creationId xmlns:a16="http://schemas.microsoft.com/office/drawing/2014/main" id="{A0A50611-3AC6-4031-AD5A-47547D9FE7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5565" y="5224901"/>
            <a:ext cx="4917718" cy="1441089"/>
          </a:xfrm>
          <a:prstGeom prst="rect">
            <a:avLst/>
          </a:prstGeom>
        </p:spPr>
      </p:pic>
    </p:spTree>
    <p:extLst>
      <p:ext uri="{BB962C8B-B14F-4D97-AF65-F5344CB8AC3E}">
        <p14:creationId xmlns:p14="http://schemas.microsoft.com/office/powerpoint/2010/main" val="2921849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385BF-15E9-4273-B9B0-13D53F8B7A7B}"/>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CC0EBE7B-2370-4659-89B7-A1A5DB39552B}"/>
              </a:ext>
            </a:extLst>
          </p:cNvPr>
          <p:cNvSpPr>
            <a:spLocks noGrp="1"/>
          </p:cNvSpPr>
          <p:nvPr>
            <p:ph idx="1"/>
          </p:nvPr>
        </p:nvSpPr>
        <p:spPr>
          <a:xfrm>
            <a:off x="838200" y="638629"/>
            <a:ext cx="10515600" cy="5538334"/>
          </a:xfrm>
        </p:spPr>
        <p:txBody>
          <a:bodyPr>
            <a:normAutofit/>
          </a:bodyPr>
          <a:lstStyle/>
          <a:p>
            <a:pPr marL="0" indent="0">
              <a:buNone/>
            </a:pPr>
            <a:r>
              <a:rPr lang="en-GB" sz="4400" b="1" dirty="0"/>
              <a:t>The police were celebrating because one of their policemen was free after charges of the unjustified killing of a black motorist. Of course, no one is surprised that heavily armed police control US streets. They are often like armed militias in poor communities. But they used a chant, made famous by the Occupy movement. And that was different. </a:t>
            </a:r>
          </a:p>
          <a:p>
            <a:pPr marL="0" indent="0">
              <a:buNone/>
            </a:pPr>
            <a:endParaRPr lang="en-GB" b="1" dirty="0"/>
          </a:p>
          <a:p>
            <a:pPr marL="0" indent="0">
              <a:buNone/>
            </a:pPr>
            <a:endParaRPr lang="en-GB" dirty="0"/>
          </a:p>
        </p:txBody>
      </p:sp>
    </p:spTree>
    <p:extLst>
      <p:ext uri="{BB962C8B-B14F-4D97-AF65-F5344CB8AC3E}">
        <p14:creationId xmlns:p14="http://schemas.microsoft.com/office/powerpoint/2010/main" val="3072570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TotalTime>
  <Words>1694</Words>
  <Application>Microsoft Office PowerPoint</Application>
  <PresentationFormat>Widescreen</PresentationFormat>
  <Paragraphs>164</Paragraphs>
  <Slides>22</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Century Gothic</vt:lpstr>
      <vt:lpstr>Office Theme</vt:lpstr>
      <vt:lpstr>   Whose streets are they?</vt:lpstr>
      <vt:lpstr>       This lesson:</vt:lpstr>
      <vt:lpstr>      Definition</vt:lpstr>
      <vt:lpstr>Is the UK a democracy?</vt:lpstr>
      <vt:lpstr>PowerPoint Presentation</vt:lpstr>
      <vt:lpstr>  Here are words from the text. Try to tell the story of what happened:       September 2017     St Louis     police        clear streets     protest      police brutality        chant     “Whose streets? Our streets!” Now read and check – did anything surprise you?</vt:lpstr>
      <vt:lpstr>PowerPoint Presentation</vt:lpstr>
      <vt:lpstr>What do you think – true or false?</vt:lpstr>
      <vt:lpstr>PowerPoint Presentation</vt:lpstr>
      <vt:lpstr>What do you think?</vt:lpstr>
      <vt:lpstr>PowerPoint Presentation</vt:lpstr>
      <vt:lpstr>Put these sentences in the best order:</vt:lpstr>
      <vt:lpstr>Put these words in the correct gaps: at risk speak freely protest terrorism  largest</vt:lpstr>
      <vt:lpstr>Read the last part of the article and decide if according to the article these statements are true or false: </vt:lpstr>
      <vt:lpstr>PowerPoint Presentation</vt:lpstr>
      <vt:lpstr>Put this final sentence in order:</vt:lpstr>
      <vt:lpstr>Chanting slogans  </vt:lpstr>
      <vt:lpstr>PowerPoint Presentation</vt:lpstr>
      <vt:lpstr>Chanting slogans</vt:lpstr>
      <vt:lpstr>PowerPoint Presentation</vt:lpstr>
      <vt:lpstr>Writing slogans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Whose streets are they?</dc:title>
  <dc:creator>owner</dc:creator>
  <cp:lastModifiedBy>owner</cp:lastModifiedBy>
  <cp:revision>46</cp:revision>
  <dcterms:created xsi:type="dcterms:W3CDTF">2018-01-15T19:57:08Z</dcterms:created>
  <dcterms:modified xsi:type="dcterms:W3CDTF">2018-01-16T16:36:15Z</dcterms:modified>
</cp:coreProperties>
</file>